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2.jpeg" ContentType="image/jpeg"/>
  <Override PartName="/ppt/media/image9.png" ContentType="image/png"/>
  <Override PartName="/ppt/media/image19.png" ContentType="image/png"/>
  <Override PartName="/ppt/media/image21.png" ContentType="image/png"/>
  <Override PartName="/ppt/media/image4.png" ContentType="image/png"/>
  <Override PartName="/ppt/media/image27.png" ContentType="image/png"/>
  <Override PartName="/ppt/media/image14.png" ContentType="image/png"/>
  <Override PartName="/ppt/media/image26.png" ContentType="image/png"/>
  <Override PartName="/ppt/media/image3.png" ContentType="image/png"/>
  <Override PartName="/ppt/media/image13.png" ContentType="image/png"/>
  <Override PartName="/ppt/media/image11.png" ContentType="image/png"/>
  <Override PartName="/ppt/media/image1.png" ContentType="image/png"/>
  <Override PartName="/ppt/media/image24.png" ContentType="image/png"/>
  <Override PartName="/ppt/media/image28.png" ContentType="image/png"/>
  <Override PartName="/ppt/media/image5.png" ContentType="image/png"/>
  <Override PartName="/ppt/media/image15.png" ContentType="image/png"/>
  <Override PartName="/ppt/media/image6.png" ContentType="image/png"/>
  <Override PartName="/ppt/media/image29.png" ContentType="image/png"/>
  <Override PartName="/ppt/media/image7.png" ContentType="image/png"/>
  <Override PartName="/ppt/media/image17.png" ContentType="image/png"/>
  <Override PartName="/ppt/media/image16.png" ContentType="image/png"/>
  <Override PartName="/ppt/media/image8.png" ContentType="image/png"/>
  <Override PartName="/ppt/media/image18.png" ContentType="image/png"/>
  <Override PartName="/ppt/media/image20.png" ContentType="image/png"/>
  <Override PartName="/ppt/media/image22.png" ContentType="image/png"/>
  <Override PartName="/ppt/media/image10.png" ContentType="image/png"/>
  <Override PartName="/ppt/media/image12.png" ContentType="image/png"/>
  <Override PartName="/ppt/media/image23.png" ContentType="image/png"/>
  <Override PartName="/ppt/media/image25.png" ContentType="image/png"/>
  <Override PartName="/ppt/_rels/presentation.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4.xml.rels" ContentType="application/vnd.openxmlformats-package.relationships+xml"/>
  <Override PartName="/ppt/slideLayouts/_rels/slideLayout3.xml.rels" ContentType="application/vnd.openxmlformats-package.relationships+xml"/>
  <Override PartName="/ppt/slideLayouts/_rels/slideLayout24.xml.rels" ContentType="application/vnd.openxmlformats-package.relationships+xml"/>
  <Override PartName="/ppt/slideLayouts/_rels/slideLayout1.xml.rels" ContentType="application/vnd.openxmlformats-package.relationships+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7.xml" ContentType="application/vnd.openxmlformats-officedocument.presentationml.slideLayout+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2.xml.rels" ContentType="application/vnd.openxmlformats-package.relationships+xml"/>
  <Override PartName="/ppt/slides/_rels/slide5.xml.rels" ContentType="application/vnd.openxmlformats-package.relationships+xml"/>
  <Override PartName="/ppt/slides/_rels/slide11.xml.rels" ContentType="application/vnd.openxmlformats-package.relationships+xml"/>
  <Override PartName="/ppt/slides/_rels/slide4.xml.rels" ContentType="application/vnd.openxmlformats-package.relationships+xml"/>
  <Override PartName="/ppt/slides/_rels/slide10.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Slides/notesSlide1.xml" ContentType="application/vnd.openxmlformats-officedocument.presentationml.notesSlide+xml"/>
  <Override PartName="/ppt/notesSlides/_rels/notesSlide9.xml.rels" ContentType="application/vnd.openxmlformats-package.relationships+xml"/>
  <Override PartName="/ppt/notesSlides/_rels/notesSlide12.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8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8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89" name="PlaceHolder 4"/>
          <p:cNvSpPr>
            <a:spLocks noGrp="1"/>
          </p:cNvSpPr>
          <p:nvPr>
            <p:ph type="dt" idx="3"/>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90" name="PlaceHolder 5"/>
          <p:cNvSpPr>
            <a:spLocks noGrp="1"/>
          </p:cNvSpPr>
          <p:nvPr>
            <p:ph type="ftr" idx="4"/>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1" name="PlaceHolder 6"/>
          <p:cNvSpPr>
            <a:spLocks noGrp="1"/>
          </p:cNvSpPr>
          <p:nvPr>
            <p:ph type="sldNum" idx="5"/>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DC8455C0-48EB-400A-BBFB-6CA31A049AA0}"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hyperlink" Target="https://drive.google.com/drive/folders/1eXu20cX1o-5uMFuSeHGxRS5AkhDZJTOP?usp=sharing" TargetMode="External"/><Relationship Id="rId2" Type="http://schemas.openxmlformats.org/officeDocument/2006/relationships/slide" Target="../slides/slide12.xml"/><Relationship Id="rId3"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216000" y="812520"/>
            <a:ext cx="7124040" cy="4005720"/>
          </a:xfrm>
          <a:prstGeom prst="rect">
            <a:avLst/>
          </a:prstGeom>
          <a:ln w="0">
            <a:noFill/>
          </a:ln>
        </p:spPr>
      </p:sp>
      <p:sp>
        <p:nvSpPr>
          <p:cNvPr id="193" name="PlaceHolder 2"/>
          <p:cNvSpPr>
            <a:spLocks noGrp="1"/>
          </p:cNvSpPr>
          <p:nvPr>
            <p:ph type="body"/>
          </p:nvPr>
        </p:nvSpPr>
        <p:spPr>
          <a:xfrm>
            <a:off x="756000" y="5078520"/>
            <a:ext cx="6044400" cy="4807800"/>
          </a:xfrm>
          <a:prstGeom prst="rect">
            <a:avLst/>
          </a:prstGeom>
          <a:noFill/>
          <a:ln w="0">
            <a:noFill/>
          </a:ln>
        </p:spPr>
        <p:txBody>
          <a:bodyPr lIns="0" rIns="0" tIns="0" bIns="0" anchor="t">
            <a:noAutofit/>
          </a:bodyPr>
          <a:p>
            <a:pPr marL="216000" indent="0">
              <a:lnSpc>
                <a:spcPct val="100000"/>
              </a:lnSpc>
              <a:buNone/>
              <a:tabLst>
                <a:tab algn="l" pos="0"/>
              </a:tabLst>
            </a:pPr>
            <a:r>
              <a:rPr b="0" lang="en-US" sz="1000" spc="-1" strike="noStrike">
                <a:solidFill>
                  <a:srgbClr val="000000"/>
                </a:solidFill>
                <a:latin typeface="Symbol"/>
                <a:ea typeface="Symbol"/>
              </a:rPr>
              <a:t> </a:t>
            </a:r>
            <a:r>
              <a:rPr b="0" lang="en-US" sz="1200" spc="-1" strike="noStrike">
                <a:solidFill>
                  <a:srgbClr val="000000"/>
                </a:solidFill>
                <a:latin typeface="Arial"/>
                <a:ea typeface="Arial"/>
              </a:rPr>
              <a:t>Brief overview of the importance of physics in game development.</a:t>
            </a:r>
            <a:endParaRPr b="0" lang="en-US" sz="1200" spc="-1" strike="noStrike">
              <a:solidFill>
                <a:srgbClr val="000000"/>
              </a:solidFill>
              <a:latin typeface="Arial"/>
            </a:endParaRPr>
          </a:p>
          <a:p>
            <a:pPr marL="216000" indent="0">
              <a:lnSpc>
                <a:spcPct val="100000"/>
              </a:lnSpc>
              <a:buNone/>
              <a:tabLst>
                <a:tab algn="l" pos="0"/>
              </a:tabLst>
            </a:pPr>
            <a:r>
              <a:rPr b="0" lang="en-US" sz="1000" spc="-1" strike="noStrike">
                <a:solidFill>
                  <a:srgbClr val="000000"/>
                </a:solidFill>
                <a:latin typeface="Symbol"/>
                <a:ea typeface="Symbol"/>
              </a:rPr>
              <a:t> </a:t>
            </a:r>
            <a:r>
              <a:rPr b="0" lang="en-US" sz="1200" spc="-1" strike="noStrike">
                <a:solidFill>
                  <a:srgbClr val="000000"/>
                </a:solidFill>
                <a:latin typeface="Arial"/>
                <a:ea typeface="Arial"/>
              </a:rPr>
              <a:t>Introduction to Unity's built-in physics engine and the role of colliders.</a:t>
            </a:r>
            <a:endParaRPr b="0" lang="en-US" sz="12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216000" y="812520"/>
            <a:ext cx="7126560" cy="4008240"/>
          </a:xfrm>
          <a:prstGeom prst="rect">
            <a:avLst/>
          </a:prstGeom>
          <a:ln w="0">
            <a:noFill/>
          </a:ln>
        </p:spPr>
      </p:sp>
      <p:sp>
        <p:nvSpPr>
          <p:cNvPr id="201"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For student: Open the file in:./Media/1.5-Ball-Board-Game-final-demo.mp4 to show the target of this practice.</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Students need to follow the next slide's instructions to practice with Unity.</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1" lang="en-US" sz="2000" spc="-1" strike="noStrike">
                <a:solidFill>
                  <a:srgbClr val="000000"/>
                </a:solidFill>
                <a:latin typeface="Arial"/>
              </a:rPr>
              <a:t>Practice Resources sharing</a:t>
            </a:r>
            <a:r>
              <a:rPr b="0" lang="en-US" sz="2000" spc="-1" strike="noStrike">
                <a:solidFill>
                  <a:srgbClr val="000000"/>
                </a:solidFill>
                <a:latin typeface="Arial"/>
              </a:rPr>
              <a:t>:</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hlinkClick r:id="rId1"/>
              </a:rPr>
              <a:t>https://drive.google.com/drive/folders/1eXu20cX1o-5uMFuSeHGxRS5AkhDZJTOP?usp=sharing</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For lecturer: open file in: ./Lecturer-Guide/</a:t>
            </a:r>
            <a:r>
              <a:rPr b="1" lang="en-US" sz="2000" spc="-1" strike="noStrike">
                <a:solidFill>
                  <a:srgbClr val="000000"/>
                </a:solidFill>
                <a:latin typeface="Arial"/>
              </a:rPr>
              <a:t>1.5-Lecturer-Guide.mp4 </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And user Assets file in ./Lecturer-Guide/Assets/1.5-BallBoard-game/* </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To create the final project.</a:t>
            </a:r>
            <a:endParaRPr b="0" lang="en-US"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216000" y="812520"/>
            <a:ext cx="7122240" cy="4003920"/>
          </a:xfrm>
          <a:prstGeom prst="rect">
            <a:avLst/>
          </a:prstGeom>
          <a:ln w="0">
            <a:noFill/>
          </a:ln>
        </p:spPr>
      </p:sp>
      <p:sp>
        <p:nvSpPr>
          <p:cNvPr id="195" name="PlaceHolder 2"/>
          <p:cNvSpPr>
            <a:spLocks noGrp="1"/>
          </p:cNvSpPr>
          <p:nvPr>
            <p:ph type="body"/>
          </p:nvPr>
        </p:nvSpPr>
        <p:spPr>
          <a:xfrm>
            <a:off x="756000" y="5078520"/>
            <a:ext cx="6042600" cy="4806000"/>
          </a:xfrm>
          <a:prstGeom prst="rect">
            <a:avLst/>
          </a:prstGeom>
          <a:noFill/>
          <a:ln w="0">
            <a:noFill/>
          </a:ln>
        </p:spPr>
        <p:txBody>
          <a:bodyPr lIns="0" rIns="0" tIns="0" bIns="0" anchor="t">
            <a:noAutofit/>
          </a:bodyPr>
          <a:p>
            <a:pPr marL="216000" indent="0">
              <a:lnSpc>
                <a:spcPct val="100000"/>
              </a:lnSpc>
              <a:spcBef>
                <a:spcPts val="1191"/>
              </a:spcBef>
              <a:spcAft>
                <a:spcPts val="992"/>
              </a:spcAft>
              <a:buNone/>
              <a:tabLst>
                <a:tab algn="l" pos="0"/>
              </a:tabLst>
            </a:pPr>
            <a:r>
              <a:rPr b="0" lang="en-US" sz="1000" spc="-1" strike="noStrike">
                <a:solidFill>
                  <a:srgbClr val="000000"/>
                </a:solidFill>
                <a:latin typeface="Arial"/>
              </a:rPr>
              <a:t>  </a:t>
            </a:r>
            <a:r>
              <a:rPr b="0" lang="en-US" sz="1000" spc="-1" strike="noStrike">
                <a:solidFill>
                  <a:srgbClr val="000000"/>
                </a:solidFill>
                <a:latin typeface="Arial"/>
              </a:rPr>
              <a:t>Definition of scenes as individual levels, environments, or segments of a game. </a:t>
            </a:r>
            <a:endParaRPr b="0" lang="en-US" sz="10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US" sz="1000" spc="-1" strike="noStrike">
                <a:solidFill>
                  <a:srgbClr val="000000"/>
                </a:solidFill>
                <a:latin typeface="Arial"/>
              </a:rPr>
              <a:t>  </a:t>
            </a:r>
            <a:r>
              <a:rPr b="0" lang="en-US" sz="1000" spc="-1" strike="noStrike">
                <a:solidFill>
                  <a:srgbClr val="000000"/>
                </a:solidFill>
                <a:latin typeface="Arial"/>
              </a:rPr>
              <a:t>Explanation of how scenes contribute to the overall structure and flow of a game project. </a:t>
            </a:r>
            <a:endParaRPr b="0" lang="en-US" sz="1000" spc="-1" strike="noStrike">
              <a:solidFill>
                <a:srgbClr val="000000"/>
              </a:solidFill>
              <a:latin typeface="Arial"/>
            </a:endParaRPr>
          </a:p>
          <a:p>
            <a:pPr marL="216000" indent="0">
              <a:lnSpc>
                <a:spcPct val="100000"/>
              </a:lnSpc>
              <a:spcBef>
                <a:spcPts val="1191"/>
              </a:spcBef>
              <a:spcAft>
                <a:spcPts val="992"/>
              </a:spcAft>
              <a:buNone/>
              <a:tabLst>
                <a:tab algn="l" pos="0"/>
              </a:tabLst>
            </a:pPr>
            <a:endParaRPr b="0" lang="en-US" sz="1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216000" y="812520"/>
            <a:ext cx="7124760" cy="4006440"/>
          </a:xfrm>
          <a:prstGeom prst="rect">
            <a:avLst/>
          </a:prstGeom>
          <a:ln w="0">
            <a:noFill/>
          </a:ln>
        </p:spPr>
      </p:sp>
      <p:sp>
        <p:nvSpPr>
          <p:cNvPr id="197" name="PlaceHolder 2"/>
          <p:cNvSpPr>
            <a:spLocks noGrp="1"/>
          </p:cNvSpPr>
          <p:nvPr>
            <p:ph type="body"/>
          </p:nvPr>
        </p:nvSpPr>
        <p:spPr>
          <a:xfrm>
            <a:off x="756000" y="5078520"/>
            <a:ext cx="6045120" cy="48085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Sweep-based CCD: giả lập việc di chuyển đối tượng từ vị trí cũ đến vị trí mới, kiểm tra va chạm dọc theo đường đi (sweep) để xác định nơi và thời điểm va chạm xảy ra. Chính xác cao, tốn tài nguyên</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Speculative CCD: dự đoán sự va chạm trước khi nó xảy ra. Thay vì kiểm tra toàn bộ quá trình di chuyển, nó dự đoán và kiểm tra chỉ những vùng có thể xảy ra va chạm. Hiệu suất cao, chính xác vừa đủ</a:t>
            </a:r>
            <a:endParaRPr b="0" lang="en-US"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216000" y="812520"/>
            <a:ext cx="7126560" cy="4008240"/>
          </a:xfrm>
          <a:prstGeom prst="rect">
            <a:avLst/>
          </a:prstGeom>
          <a:ln w="0">
            <a:noFill/>
          </a:ln>
        </p:spPr>
      </p:sp>
      <p:sp>
        <p:nvSpPr>
          <p:cNvPr id="199"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https://docs.unity3d.com/Manual/class-PhysicMaterial.html</a:t>
            </a: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7A0865BD-2F89-4D13-AE38-458F9A36A13A}"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0F8AD633-360B-4576-B5FB-F4189DDCFCDC}"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
          </p:nvPr>
        </p:nvSpPr>
        <p:spPr/>
        <p:txBody>
          <a:bodyPr/>
          <a:p>
            <a:fld id="{9E1D3A1D-4E9E-4693-A5F8-E5DEB9F372CF}"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
          </p:nvPr>
        </p:nvSpPr>
        <p:spPr/>
        <p:txBody>
          <a:bodyPr/>
          <a:p>
            <a:fld id="{4BD6912C-EC7E-40CC-8EBB-20C0D27725C1}"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DE64DA80-BFA9-4910-B5B9-9A4A91926108}"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08803706-4417-4388-BB74-AC2B1752134A}"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16B181E6-D5A8-4BF1-95AF-6037D821941B}"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46816828-74AB-4B92-8EB1-50B7F3BD5792}"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E20D8F94-2687-4C7A-9512-325B01241A06}"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8BA31440-0D9E-40E4-9A08-646D69160FCC}"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23CEFE60-3A05-4DE9-A98F-96F1E7856A7B}"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DCAAB6BF-60B7-4632-84E1-4BF697662B38}"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3A2A73C8-AE17-43F7-95EE-982CFDFBEAE7}"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F4E8B627-8C42-4625-95D2-BD2E732552B3}"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C781D022-AFC0-4516-B023-7D3063415BEF}"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ECD90A54-100B-4CBE-9A80-F56F2C826F89}"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BC32351E-149A-473F-87A9-C571AD171E1F}"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A7A9700A-75FA-4CF6-A380-9705FAA03D9E}"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2E25192F-8E95-4C1E-B674-EACE42A199AD}"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
          </p:nvPr>
        </p:nvSpPr>
        <p:spPr/>
        <p:txBody>
          <a:bodyPr/>
          <a:p>
            <a:fld id="{718E0DA0-66CA-47CC-A102-8880DD6561AA}"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031102C3-3305-4CCE-8781-56743871FD0B}"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A8502D0A-BC98-4406-8237-956080C3F2D2}"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1A5E3E1D-56C5-4312-BC64-C2249FA7508D}"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10418D9B-6335-4870-B01C-1468BF9E4492}"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TextBox 6"/>
          <p:cNvSpPr/>
          <p:nvPr/>
        </p:nvSpPr>
        <p:spPr>
          <a:xfrm>
            <a:off x="0" y="6461280"/>
            <a:ext cx="12179520" cy="39132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sp>
        <p:nvSpPr>
          <p:cNvPr id="1" name="TextBox 9"/>
          <p:cNvSpPr/>
          <p:nvPr/>
        </p:nvSpPr>
        <p:spPr>
          <a:xfrm>
            <a:off x="0" y="681120"/>
            <a:ext cx="216000" cy="703440"/>
          </a:xfrm>
          <a:prstGeom prst="rect">
            <a:avLst/>
          </a:prstGeom>
          <a:solidFill>
            <a:srgbClr val="4e8f00"/>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pic>
        <p:nvPicPr>
          <p:cNvPr id="2" name="Picture 9" descr="GitHub - morzhanov/nodejs-express-boilerplate: Node.js Boilerplate is an  project that allows you to start new node.js project from scratch."/>
          <p:cNvPicPr/>
          <p:nvPr/>
        </p:nvPicPr>
        <p:blipFill>
          <a:blip r:embed="rId2"/>
          <a:stretch/>
        </p:blipFill>
        <p:spPr>
          <a:xfrm>
            <a:off x="10759680" y="3600"/>
            <a:ext cx="1383120" cy="763920"/>
          </a:xfrm>
          <a:prstGeom prst="rect">
            <a:avLst/>
          </a:prstGeom>
          <a:ln w="0">
            <a:noFill/>
          </a:ln>
        </p:spPr>
      </p:pic>
      <p:pic>
        <p:nvPicPr>
          <p:cNvPr id="3" name="" descr=""/>
          <p:cNvPicPr/>
          <p:nvPr/>
        </p:nvPicPr>
        <p:blipFill>
          <a:blip r:embed="rId3"/>
          <a:stretch/>
        </p:blipFill>
        <p:spPr>
          <a:xfrm>
            <a:off x="25560" y="30240"/>
            <a:ext cx="1572840" cy="632160"/>
          </a:xfrm>
          <a:prstGeom prst="rect">
            <a:avLst/>
          </a:prstGeom>
          <a:ln w="0">
            <a:noFill/>
          </a:ln>
        </p:spPr>
      </p:pic>
      <p:sp>
        <p:nvSpPr>
          <p:cNvPr id="4" name="PlaceHolder 1"/>
          <p:cNvSpPr>
            <a:spLocks noGrp="1"/>
          </p:cNvSpPr>
          <p:nvPr>
            <p:ph type="sldNum" idx="1"/>
          </p:nvPr>
        </p:nvSpPr>
        <p:spPr>
          <a:xfrm>
            <a:off x="8610480" y="6483240"/>
            <a:ext cx="2730600" cy="3524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000000"/>
                </a:solidFill>
                <a:latin typeface="Calibri"/>
              </a:defRPr>
            </a:lvl1pPr>
          </a:lstStyle>
          <a:p>
            <a:pPr indent="0" algn="r">
              <a:lnSpc>
                <a:spcPct val="100000"/>
              </a:lnSpc>
              <a:buNone/>
              <a:tabLst>
                <a:tab algn="l" pos="0"/>
              </a:tabLst>
            </a:pPr>
            <a:fld id="{FDC3A3D4-7A1C-437C-8BD4-A39C60183641}" type="slidenum">
              <a:rPr b="0" lang="en-US" sz="1200" spc="-1" strike="noStrike">
                <a:solidFill>
                  <a:srgbClr val="000000"/>
                </a:solidFill>
                <a:latin typeface="Calibri"/>
              </a:rPr>
              <a:t>&lt;number&gt;</a:t>
            </a:fld>
            <a:endParaRPr b="0" lang="en-US" sz="1200" spc="-1" strike="noStrike">
              <a:solidFill>
                <a:srgbClr val="000000"/>
              </a:solidFill>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TextBox 6"/>
          <p:cNvSpPr/>
          <p:nvPr/>
        </p:nvSpPr>
        <p:spPr>
          <a:xfrm>
            <a:off x="0" y="6461280"/>
            <a:ext cx="12179520" cy="39132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sp>
        <p:nvSpPr>
          <p:cNvPr id="44" name="TextBox 9"/>
          <p:cNvSpPr/>
          <p:nvPr/>
        </p:nvSpPr>
        <p:spPr>
          <a:xfrm>
            <a:off x="0" y="681120"/>
            <a:ext cx="216000" cy="703440"/>
          </a:xfrm>
          <a:prstGeom prst="rect">
            <a:avLst/>
          </a:prstGeom>
          <a:solidFill>
            <a:srgbClr val="4e8f00"/>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pic>
        <p:nvPicPr>
          <p:cNvPr id="45" name="Picture 9" descr="GitHub - morzhanov/nodejs-express-boilerplate: Node.js Boilerplate is an  project that allows you to start new node.js project from scratch."/>
          <p:cNvPicPr/>
          <p:nvPr/>
        </p:nvPicPr>
        <p:blipFill>
          <a:blip r:embed="rId2"/>
          <a:stretch/>
        </p:blipFill>
        <p:spPr>
          <a:xfrm>
            <a:off x="10759680" y="3600"/>
            <a:ext cx="1383120" cy="763920"/>
          </a:xfrm>
          <a:prstGeom prst="rect">
            <a:avLst/>
          </a:prstGeom>
          <a:ln w="0">
            <a:noFill/>
          </a:ln>
        </p:spPr>
      </p:pic>
      <p:pic>
        <p:nvPicPr>
          <p:cNvPr id="46" name="" descr=""/>
          <p:cNvPicPr/>
          <p:nvPr/>
        </p:nvPicPr>
        <p:blipFill>
          <a:blip r:embed="rId3"/>
          <a:stretch/>
        </p:blipFill>
        <p:spPr>
          <a:xfrm>
            <a:off x="25560" y="30240"/>
            <a:ext cx="1572840" cy="632160"/>
          </a:xfrm>
          <a:prstGeom prst="rect">
            <a:avLst/>
          </a:prstGeom>
          <a:ln w="0">
            <a:noFill/>
          </a:ln>
        </p:spPr>
      </p:pic>
      <p:sp>
        <p:nvSpPr>
          <p:cNvPr id="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8" name="PlaceHolder 2"/>
          <p:cNvSpPr>
            <a:spLocks noGrp="1"/>
          </p:cNvSpPr>
          <p:nvPr>
            <p:ph type="sldNum" idx="2"/>
          </p:nvPr>
        </p:nvSpPr>
        <p:spPr>
          <a:xfrm>
            <a:off x="8610480" y="6483240"/>
            <a:ext cx="2730600" cy="3524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000000"/>
                </a:solidFill>
                <a:latin typeface="Calibri"/>
              </a:defRPr>
            </a:lvl1pPr>
          </a:lstStyle>
          <a:p>
            <a:pPr indent="0" algn="r">
              <a:lnSpc>
                <a:spcPct val="100000"/>
              </a:lnSpc>
              <a:buNone/>
              <a:tabLst>
                <a:tab algn="l" pos="0"/>
              </a:tabLst>
            </a:pPr>
            <a:fld id="{734C6F33-C1A3-4D38-8B9E-36FB71B2E602}" type="slidenum">
              <a:rPr b="0" lang="en-US" sz="1200" spc="-1" strike="noStrike">
                <a:solidFill>
                  <a:srgbClr val="000000"/>
                </a:solidFill>
                <a:latin typeface="Calibri"/>
              </a:rPr>
              <a:t>&lt;number&gt;</a:t>
            </a:fld>
            <a:endParaRPr b="0" lang="en-US" sz="1200" spc="-1" strike="noStrike">
              <a:solidFill>
                <a:srgbClr val="000000"/>
              </a:solidFill>
              <a:latin typeface="Times New Roman"/>
            </a:endParaRPr>
          </a:p>
        </p:txBody>
      </p:sp>
      <p:sp>
        <p:nvSpPr>
          <p:cNvPr id="4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7.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1108800" y="1589760"/>
            <a:ext cx="9961560" cy="1910880"/>
          </a:xfrm>
          <a:prstGeom prst="rect">
            <a:avLst/>
          </a:prstGeom>
          <a:gradFill rotWithShape="0">
            <a:gsLst>
              <a:gs pos="87000">
                <a:srgbClr val="ffffff">
                  <a:alpha val="0"/>
                </a:srgbClr>
              </a:gs>
              <a:gs pos="100000">
                <a:srgbClr val="ee853d">
                  <a:alpha val="76078"/>
                </a:srgbClr>
              </a:gs>
            </a:gsLst>
            <a:lin ang="5400000"/>
          </a:gradFill>
          <a:ln w="0">
            <a:noFill/>
          </a:ln>
        </p:spPr>
        <p:txBody>
          <a:bodyPr lIns="90000" rIns="90000" tIns="45000" bIns="45000" anchor="ctr">
            <a:normAutofit/>
          </a:bodyPr>
          <a:p>
            <a:pPr indent="0">
              <a:lnSpc>
                <a:spcPct val="114000"/>
              </a:lnSpc>
              <a:buNone/>
              <a:tabLst>
                <a:tab algn="l" pos="0"/>
              </a:tabLst>
            </a:pPr>
            <a:r>
              <a:rPr b="0" lang="en-US" sz="4400" spc="-1" strike="noStrike">
                <a:solidFill>
                  <a:srgbClr val="000000"/>
                </a:solidFill>
                <a:latin typeface="Arial"/>
                <a:ea typeface="PingFang SC"/>
              </a:rPr>
              <a:t>Introduction to Physics and Colliders</a:t>
            </a:r>
            <a:endParaRPr b="0" lang="en-US" sz="4400" spc="-1" strike="noStrike">
              <a:solidFill>
                <a:srgbClr val="000000"/>
              </a:solidFill>
              <a:latin typeface="Arial"/>
            </a:endParaRPr>
          </a:p>
        </p:txBody>
      </p:sp>
      <p:sp>
        <p:nvSpPr>
          <p:cNvPr id="93" name=""/>
          <p:cNvSpPr/>
          <p:nvPr/>
        </p:nvSpPr>
        <p:spPr>
          <a:xfrm>
            <a:off x="-228600" y="3884040"/>
            <a:ext cx="176040" cy="34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9"/>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Physics Material - Properties</a:t>
            </a:r>
            <a:endParaRPr b="0" lang="en-US" sz="4000" spc="-1" strike="noStrike">
              <a:solidFill>
                <a:srgbClr val="000000"/>
              </a:solidFill>
              <a:latin typeface="Arial"/>
            </a:endParaRPr>
          </a:p>
        </p:txBody>
      </p:sp>
      <p:pic>
        <p:nvPicPr>
          <p:cNvPr id="137" name="" descr=""/>
          <p:cNvPicPr/>
          <p:nvPr/>
        </p:nvPicPr>
        <p:blipFill>
          <a:blip r:embed="rId1"/>
          <a:stretch/>
        </p:blipFill>
        <p:spPr>
          <a:xfrm>
            <a:off x="1066680" y="1317960"/>
            <a:ext cx="10057680" cy="5142960"/>
          </a:xfrm>
          <a:prstGeom prst="rect">
            <a:avLst/>
          </a:prstGeom>
          <a:ln w="0">
            <a:noFill/>
          </a:ln>
        </p:spPr>
      </p:pic>
      <p:sp>
        <p:nvSpPr>
          <p:cNvPr id="2" name="PlaceHolder 1"/>
          <p:cNvSpPr>
            <a:spLocks noGrp="1"/>
          </p:cNvSpPr>
          <p:nvPr>
            <p:ph type="sldNum" idx="1"/>
          </p:nvPr>
        </p:nvSpPr>
        <p:spPr/>
        <p:txBody>
          <a:bodyPr/>
          <a:p>
            <a:fld id="{EFBE8B16-B7E8-4F80-AB79-F53D04E2B609}"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
          <p:cNvSpPr/>
          <p:nvPr/>
        </p:nvSpPr>
        <p:spPr>
          <a:xfrm>
            <a:off x="457200" y="1600200"/>
            <a:ext cx="7541280" cy="313344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600" spc="-1" strike="noStrike">
                <a:solidFill>
                  <a:srgbClr val="000000"/>
                </a:solidFill>
                <a:latin typeface="Arial"/>
                <a:ea typeface="DejaVu Sans"/>
              </a:rPr>
              <a:t>Add Physics Materials to GameObject</a:t>
            </a:r>
            <a:endParaRPr b="0" lang="en-US" sz="1600" spc="-1" strike="noStrike">
              <a:solidFill>
                <a:srgbClr val="000000"/>
              </a:solidFill>
              <a:latin typeface="Arial"/>
            </a:endParaRPr>
          </a:p>
          <a:p>
            <a:pPr marL="216000" indent="-216000">
              <a:lnSpc>
                <a:spcPct val="115000"/>
              </a:lnSpc>
              <a:buClr>
                <a:srgbClr val="000000"/>
              </a:buClr>
              <a:buFont typeface="OpenSymbol"/>
              <a:buAutoNum type="arabicPeriod"/>
            </a:pPr>
            <a:r>
              <a:rPr b="0" lang="en-US" sz="1600" spc="-1" strike="noStrike">
                <a:solidFill>
                  <a:srgbClr val="000000"/>
                </a:solidFill>
                <a:latin typeface="Arial"/>
                <a:ea typeface="DejaVu Sans"/>
              </a:rPr>
              <a:t>Create a Physic Material: Go to Assets &gt; Create &gt; Physic Material. Give it a name and set its friction, bounciness, and other physical properties as needed.</a:t>
            </a:r>
            <a:endParaRPr b="0" lang="en-US" sz="1600" spc="-1" strike="noStrike">
              <a:solidFill>
                <a:srgbClr val="000000"/>
              </a:solidFill>
              <a:latin typeface="Arial"/>
            </a:endParaRPr>
          </a:p>
          <a:p>
            <a:pPr>
              <a:lnSpc>
                <a:spcPct val="115000"/>
              </a:lnSpc>
            </a:pPr>
            <a:endParaRPr b="0" lang="en-US" sz="1600" spc="-1" strike="noStrike">
              <a:solidFill>
                <a:srgbClr val="000000"/>
              </a:solidFill>
              <a:latin typeface="Arial"/>
            </a:endParaRPr>
          </a:p>
          <a:p>
            <a:pPr marL="216000" indent="-216000">
              <a:lnSpc>
                <a:spcPct val="115000"/>
              </a:lnSpc>
              <a:buClr>
                <a:srgbClr val="000000"/>
              </a:buClr>
              <a:buFont typeface="OpenSymbol"/>
              <a:buAutoNum type="arabicPeriod"/>
            </a:pPr>
            <a:r>
              <a:rPr b="0" lang="en-US" sz="1600" spc="-1" strike="noStrike">
                <a:solidFill>
                  <a:srgbClr val="000000"/>
                </a:solidFill>
                <a:latin typeface="Arial"/>
                <a:ea typeface="DejaVu Sans"/>
              </a:rPr>
              <a:t>Assigning to a Collider: Select the GameObject with the </a:t>
            </a:r>
            <a:r>
              <a:rPr b="0" i="1" lang="en-US" sz="1600" spc="-1" strike="noStrike">
                <a:solidFill>
                  <a:srgbClr val="000000"/>
                </a:solidFill>
                <a:latin typeface="Arial"/>
                <a:ea typeface="DejaVu Sans"/>
              </a:rPr>
              <a:t>Collider</a:t>
            </a:r>
            <a:r>
              <a:rPr b="0" lang="en-US" sz="1600" spc="-1" strike="noStrike">
                <a:solidFill>
                  <a:srgbClr val="000000"/>
                </a:solidFill>
                <a:latin typeface="Arial"/>
                <a:ea typeface="DejaVu Sans"/>
              </a:rPr>
              <a:t> component you want to apply the Physic Material to.</a:t>
            </a:r>
            <a:endParaRPr b="0" lang="en-US" sz="1600" spc="-1" strike="noStrike">
              <a:solidFill>
                <a:srgbClr val="000000"/>
              </a:solidFill>
              <a:latin typeface="Arial"/>
            </a:endParaRPr>
          </a:p>
          <a:p>
            <a:pPr>
              <a:lnSpc>
                <a:spcPct val="115000"/>
              </a:lnSpc>
            </a:pPr>
            <a:endParaRPr b="0" lang="en-US" sz="1600" spc="-1" strike="noStrike">
              <a:solidFill>
                <a:srgbClr val="000000"/>
              </a:solidFill>
              <a:latin typeface="Arial"/>
            </a:endParaRPr>
          </a:p>
          <a:p>
            <a:pPr marL="216000" indent="-216000">
              <a:lnSpc>
                <a:spcPct val="115000"/>
              </a:lnSpc>
              <a:buClr>
                <a:srgbClr val="000000"/>
              </a:buClr>
              <a:buFont typeface="OpenSymbol"/>
              <a:buAutoNum type="arabicPeriod"/>
            </a:pPr>
            <a:r>
              <a:rPr b="0" lang="en-US" sz="1600" spc="-1" strike="noStrike">
                <a:solidFill>
                  <a:srgbClr val="000000"/>
                </a:solidFill>
                <a:latin typeface="Arial"/>
                <a:ea typeface="DejaVu Sans"/>
              </a:rPr>
              <a:t>OR Drag the Physic Material: Drag the Physic Material onto the Collider component in the Inspector window. Alternatively, you can click and drag the Physic Material from the Project window onto the Collider component in the Inspector.</a:t>
            </a:r>
            <a:endParaRPr b="0" lang="en-US" sz="1600" spc="-1" strike="noStrike">
              <a:solidFill>
                <a:srgbClr val="000000"/>
              </a:solidFill>
              <a:latin typeface="Arial"/>
            </a:endParaRPr>
          </a:p>
          <a:p>
            <a:pPr>
              <a:lnSpc>
                <a:spcPct val="115000"/>
              </a:lnSpc>
            </a:pPr>
            <a:endParaRPr b="0" lang="en-US" sz="1600" spc="-1" strike="noStrike">
              <a:solidFill>
                <a:srgbClr val="000000"/>
              </a:solidFill>
              <a:latin typeface="Arial"/>
            </a:endParaRPr>
          </a:p>
          <a:p>
            <a:pPr marL="216000" indent="-216000">
              <a:lnSpc>
                <a:spcPct val="115000"/>
              </a:lnSpc>
              <a:buClr>
                <a:srgbClr val="000000"/>
              </a:buClr>
              <a:buFont typeface="OpenSymbol"/>
              <a:buAutoNum type="arabicPeriod"/>
            </a:pPr>
            <a:r>
              <a:rPr b="0" lang="en-US" sz="1600" spc="-1" strike="noStrike">
                <a:solidFill>
                  <a:srgbClr val="000000"/>
                </a:solidFill>
                <a:latin typeface="Arial"/>
                <a:ea typeface="DejaVu Sans"/>
              </a:rPr>
              <a:t>This applies the physical properties defined in the Physic Material to the Collider of the GameObject, affecting its behavior in the physics simulation within the Unity scene..</a:t>
            </a:r>
            <a:endParaRPr b="0" lang="en-US" sz="1600" spc="-1" strike="noStrike">
              <a:solidFill>
                <a:srgbClr val="000000"/>
              </a:solidFill>
              <a:latin typeface="Arial"/>
            </a:endParaRPr>
          </a:p>
        </p:txBody>
      </p:sp>
      <p:sp>
        <p:nvSpPr>
          <p:cNvPr id="139" name="PlaceHolder 13"/>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Physics Materials</a:t>
            </a:r>
            <a:endParaRPr b="0" lang="en-US" sz="4000" spc="-1" strike="noStrike">
              <a:solidFill>
                <a:srgbClr val="000000"/>
              </a:solidFill>
              <a:latin typeface="Arial"/>
            </a:endParaRPr>
          </a:p>
        </p:txBody>
      </p:sp>
      <p:pic>
        <p:nvPicPr>
          <p:cNvPr id="140" name="" descr=""/>
          <p:cNvPicPr/>
          <p:nvPr/>
        </p:nvPicPr>
        <p:blipFill>
          <a:blip r:embed="rId1"/>
          <a:stretch/>
        </p:blipFill>
        <p:spPr>
          <a:xfrm>
            <a:off x="8197920" y="457200"/>
            <a:ext cx="2513520" cy="5942880"/>
          </a:xfrm>
          <a:prstGeom prst="rect">
            <a:avLst/>
          </a:prstGeom>
          <a:ln w="0">
            <a:noFill/>
          </a:ln>
        </p:spPr>
      </p:pic>
      <p:sp>
        <p:nvSpPr>
          <p:cNvPr id="141" name=""/>
          <p:cNvSpPr/>
          <p:nvPr/>
        </p:nvSpPr>
        <p:spPr>
          <a:xfrm>
            <a:off x="8229600" y="3092400"/>
            <a:ext cx="2513880" cy="45648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DB96A251-A285-4B08-B5A1-09925586190A}"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0"/>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Practical Exercise </a:t>
            </a:r>
            <a:endParaRPr b="0" lang="en-US" sz="4000" spc="-1" strike="noStrike">
              <a:solidFill>
                <a:srgbClr val="000000"/>
              </a:solidFill>
              <a:latin typeface="Arial"/>
            </a:endParaRPr>
          </a:p>
        </p:txBody>
      </p:sp>
      <p:sp>
        <p:nvSpPr>
          <p:cNvPr id="143" name=""/>
          <p:cNvSpPr/>
          <p:nvPr/>
        </p:nvSpPr>
        <p:spPr>
          <a:xfrm>
            <a:off x="228600" y="1387440"/>
            <a:ext cx="11198880" cy="600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Arial"/>
                <a:ea typeface="DejaVu Sans"/>
              </a:rPr>
              <a:t>Implement colliders, integrate assets, and set up the necessary components in the Unity project to enhance the physics interactions, particularly concerning the Player GameObject.</a:t>
            </a:r>
            <a:endParaRPr b="0" lang="en-US" sz="2000" spc="-1" strike="noStrike">
              <a:solidFill>
                <a:srgbClr val="000000"/>
              </a:solidFill>
              <a:latin typeface="Arial"/>
            </a:endParaRPr>
          </a:p>
        </p:txBody>
      </p:sp>
      <p:sp>
        <p:nvSpPr>
          <p:cNvPr id="144" name=""/>
          <p:cNvSpPr/>
          <p:nvPr/>
        </p:nvSpPr>
        <p:spPr>
          <a:xfrm>
            <a:off x="370800" y="2286000"/>
            <a:ext cx="6715080" cy="4025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Arial"/>
                <a:ea typeface="DejaVu Sans"/>
              </a:rPr>
              <a:t>A. Create the Board (box/table)</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Arial"/>
                <a:ea typeface="DejaVu Sans"/>
              </a:rPr>
              <a:t>1. Create a plane for the Board</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Arial"/>
                <a:ea typeface="DejaVu Sans"/>
              </a:rPr>
              <a:t>2. Create a cube for one of the bumpers.</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Arial"/>
                <a:ea typeface="DejaVu Sans"/>
              </a:rPr>
              <a:t>3. Size and position it so it acts like a rim/bumper. Do this for each side of the table.</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Arial"/>
                <a:ea typeface="DejaVu Sans"/>
              </a:rPr>
              <a:t>4. Create an empty GameObject and rename it to 'Board'. Drag and drop all parts of the board to the new GameObject (so it becomes a child of the empty object).</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p:txBody>
      </p:sp>
      <p:pic>
        <p:nvPicPr>
          <p:cNvPr id="145" name="" descr=""/>
          <p:cNvPicPr/>
          <p:nvPr/>
        </p:nvPicPr>
        <p:blipFill>
          <a:blip r:embed="rId1"/>
          <a:stretch/>
        </p:blipFill>
        <p:spPr>
          <a:xfrm>
            <a:off x="7293960" y="2743200"/>
            <a:ext cx="4821120" cy="2742480"/>
          </a:xfrm>
          <a:prstGeom prst="rect">
            <a:avLst/>
          </a:prstGeom>
          <a:ln w="0">
            <a:noFill/>
          </a:ln>
        </p:spPr>
      </p:pic>
      <p:sp>
        <p:nvSpPr>
          <p:cNvPr id="2" name="PlaceHolder 1"/>
          <p:cNvSpPr>
            <a:spLocks noGrp="1"/>
          </p:cNvSpPr>
          <p:nvPr>
            <p:ph type="sldNum" idx="1"/>
          </p:nvPr>
        </p:nvSpPr>
        <p:spPr/>
        <p:txBody>
          <a:bodyPr/>
          <a:p>
            <a:fld id="{5B8F0C67-81D4-4CAF-A8D1-7AB397A9D151}"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4"/>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Practical Exercise</a:t>
            </a:r>
            <a:endParaRPr b="0" lang="en-US" sz="4000" spc="-1" strike="noStrike">
              <a:solidFill>
                <a:srgbClr val="000000"/>
              </a:solidFill>
              <a:latin typeface="Arial"/>
            </a:endParaRPr>
          </a:p>
        </p:txBody>
      </p:sp>
      <p:sp>
        <p:nvSpPr>
          <p:cNvPr id="147" name=""/>
          <p:cNvSpPr/>
          <p:nvPr/>
        </p:nvSpPr>
        <p:spPr>
          <a:xfrm>
            <a:off x="457200" y="1346040"/>
            <a:ext cx="11200680" cy="505404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1191"/>
              </a:spcBef>
              <a:spcAft>
                <a:spcPts val="992"/>
              </a:spcAft>
            </a:pPr>
            <a:r>
              <a:rPr b="1" lang="en-US" sz="2000" spc="-1" strike="noStrike">
                <a:solidFill>
                  <a:srgbClr val="000000"/>
                </a:solidFill>
                <a:latin typeface="Arial"/>
                <a:ea typeface="DejaVu Sans"/>
              </a:rPr>
              <a:t>B. Create Player and Enermy</a:t>
            </a:r>
            <a:r>
              <a:rPr b="0" lang="en-US" sz="2000" spc="-1" strike="noStrike">
                <a:solidFill>
                  <a:srgbClr val="000000"/>
                </a:solidFill>
                <a:latin typeface="Arial"/>
                <a:ea typeface="DejaVu Sans"/>
              </a:rPr>
              <a:t> (2 balls on the table)</a:t>
            </a:r>
            <a:endParaRPr b="0" lang="en-US" sz="2000" spc="-1" strike="noStrike">
              <a:solidFill>
                <a:srgbClr val="000000"/>
              </a:solidFill>
              <a:latin typeface="Arial"/>
            </a:endParaRPr>
          </a:p>
          <a:p>
            <a:pPr>
              <a:lnSpc>
                <a:spcPct val="150000"/>
              </a:lnSpc>
              <a:spcBef>
                <a:spcPts val="1191"/>
              </a:spcBef>
              <a:spcAft>
                <a:spcPts val="992"/>
              </a:spcAft>
            </a:pPr>
            <a:r>
              <a:rPr b="0" lang="en-US" sz="2000" spc="-1" strike="noStrike">
                <a:solidFill>
                  <a:srgbClr val="000000"/>
                </a:solidFill>
                <a:latin typeface="Arial"/>
                <a:ea typeface="DejaVu Sans"/>
              </a:rPr>
              <a:t>1 Create a sphere. Scale it to the size you want for a ball. Place it slightly over the table.</a:t>
            </a:r>
            <a:endParaRPr b="0" lang="en-US" sz="2000" spc="-1" strike="noStrike">
              <a:solidFill>
                <a:srgbClr val="000000"/>
              </a:solidFill>
              <a:latin typeface="Arial"/>
            </a:endParaRPr>
          </a:p>
          <a:p>
            <a:pPr>
              <a:lnSpc>
                <a:spcPct val="150000"/>
              </a:lnSpc>
              <a:spcBef>
                <a:spcPts val="1191"/>
              </a:spcBef>
              <a:spcAft>
                <a:spcPts val="992"/>
              </a:spcAft>
            </a:pPr>
            <a:r>
              <a:rPr b="0" lang="en-US" sz="2000" spc="-1" strike="noStrike">
                <a:solidFill>
                  <a:srgbClr val="000000"/>
                </a:solidFill>
                <a:latin typeface="Arial"/>
                <a:ea typeface="DejaVu Sans"/>
              </a:rPr>
              <a:t>2. With the sphere selected, in the inspector, click 'add component' and add a 'rigidbody'. This will make it use physics.</a:t>
            </a:r>
            <a:endParaRPr b="0" lang="en-US" sz="2000" spc="-1" strike="noStrike">
              <a:solidFill>
                <a:srgbClr val="000000"/>
              </a:solidFill>
              <a:latin typeface="Arial"/>
            </a:endParaRPr>
          </a:p>
          <a:p>
            <a:pPr>
              <a:lnSpc>
                <a:spcPct val="150000"/>
              </a:lnSpc>
              <a:spcBef>
                <a:spcPts val="1191"/>
              </a:spcBef>
              <a:spcAft>
                <a:spcPts val="992"/>
              </a:spcAft>
            </a:pPr>
            <a:r>
              <a:rPr b="0" lang="en-US" sz="2000" spc="-1" strike="noStrike">
                <a:solidFill>
                  <a:srgbClr val="000000"/>
                </a:solidFill>
                <a:latin typeface="Arial"/>
                <a:ea typeface="DejaVu Sans"/>
              </a:rPr>
              <a:t>3. In the Hierarchy select create and then 'new physics material'. Set Dynamic friction to 0.2 Static Friction to 0.2, Bouncyness to 0.8. (Play with these later to get it all right)</a:t>
            </a:r>
            <a:endParaRPr b="0" lang="en-US" sz="2000" spc="-1" strike="noStrike">
              <a:solidFill>
                <a:srgbClr val="000000"/>
              </a:solidFill>
              <a:latin typeface="Arial"/>
            </a:endParaRPr>
          </a:p>
          <a:p>
            <a:pPr>
              <a:lnSpc>
                <a:spcPct val="150000"/>
              </a:lnSpc>
              <a:spcBef>
                <a:spcPts val="1191"/>
              </a:spcBef>
              <a:spcAft>
                <a:spcPts val="992"/>
              </a:spcAft>
            </a:pPr>
            <a:r>
              <a:rPr b="0" lang="en-US" sz="2000" spc="-1" strike="noStrike">
                <a:solidFill>
                  <a:srgbClr val="000000"/>
                </a:solidFill>
                <a:latin typeface="Arial"/>
                <a:ea typeface="DejaVu Sans"/>
              </a:rPr>
              <a:t>4. Drag the new physics material and drop it on the sphere.</a:t>
            </a:r>
            <a:endParaRPr b="0" lang="en-US" sz="2000" spc="-1" strike="noStrike">
              <a:solidFill>
                <a:srgbClr val="000000"/>
              </a:solidFill>
              <a:latin typeface="Arial"/>
            </a:endParaRPr>
          </a:p>
          <a:p>
            <a:pPr>
              <a:lnSpc>
                <a:spcPct val="150000"/>
              </a:lnSpc>
              <a:spcBef>
                <a:spcPts val="1191"/>
              </a:spcBef>
              <a:spcAft>
                <a:spcPts val="992"/>
              </a:spcAft>
            </a:pPr>
            <a:r>
              <a:rPr b="0" lang="en-US" sz="2000" spc="-1" strike="noStrike">
                <a:solidFill>
                  <a:srgbClr val="000000"/>
                </a:solidFill>
                <a:latin typeface="Arial"/>
                <a:ea typeface="DejaVu Sans"/>
              </a:rPr>
              <a:t>5. Duplicate the sphere and drag one of them a bit away along the Z axis.</a:t>
            </a:r>
            <a:endParaRPr b="0" lang="en-US" sz="2000" spc="-1" strike="noStrike">
              <a:solidFill>
                <a:srgbClr val="000000"/>
              </a:solidFill>
              <a:latin typeface="Arial"/>
            </a:endParaRPr>
          </a:p>
        </p:txBody>
      </p:sp>
      <p:sp>
        <p:nvSpPr>
          <p:cNvPr id="2" name="PlaceHolder 1"/>
          <p:cNvSpPr>
            <a:spLocks noGrp="1"/>
          </p:cNvSpPr>
          <p:nvPr>
            <p:ph type="sldNum" idx="1"/>
          </p:nvPr>
        </p:nvSpPr>
        <p:spPr/>
        <p:txBody>
          <a:bodyPr/>
          <a:p>
            <a:fld id="{22ABF00F-993D-469A-B3E2-7AD60BEA858B}"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5"/>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Practical Exercise</a:t>
            </a:r>
            <a:endParaRPr b="0" lang="en-US" sz="4000" spc="-1" strike="noStrike">
              <a:solidFill>
                <a:srgbClr val="000000"/>
              </a:solidFill>
              <a:latin typeface="Arial"/>
            </a:endParaRPr>
          </a:p>
        </p:txBody>
      </p:sp>
      <p:sp>
        <p:nvSpPr>
          <p:cNvPr id="149" name=""/>
          <p:cNvSpPr/>
          <p:nvPr/>
        </p:nvSpPr>
        <p:spPr>
          <a:xfrm>
            <a:off x="302400" y="1459440"/>
            <a:ext cx="10898280" cy="262044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1191"/>
              </a:spcBef>
              <a:spcAft>
                <a:spcPts val="992"/>
              </a:spcAft>
            </a:pPr>
            <a:r>
              <a:rPr b="0" lang="en-US" sz="2000" spc="-1" strike="noStrike">
                <a:solidFill>
                  <a:srgbClr val="000000"/>
                </a:solidFill>
                <a:latin typeface="Arial"/>
                <a:ea typeface="DejaVu Sans"/>
              </a:rPr>
              <a:t>C. Add Player Control Script (Unity InputSystem)</a:t>
            </a:r>
            <a:endParaRPr b="0" lang="en-US" sz="2000" spc="-1" strike="noStrike">
              <a:solidFill>
                <a:srgbClr val="000000"/>
              </a:solidFill>
              <a:latin typeface="Arial"/>
            </a:endParaRPr>
          </a:p>
          <a:p>
            <a:pPr>
              <a:lnSpc>
                <a:spcPct val="150000"/>
              </a:lnSpc>
              <a:spcBef>
                <a:spcPts val="1191"/>
              </a:spcBef>
              <a:spcAft>
                <a:spcPts val="992"/>
              </a:spcAft>
            </a:pPr>
            <a:r>
              <a:rPr b="0" lang="en-US" sz="2000" spc="-1" strike="noStrike">
                <a:solidFill>
                  <a:srgbClr val="000000"/>
                </a:solidFill>
                <a:latin typeface="Arial"/>
                <a:ea typeface="DejaVu Sans"/>
              </a:rPr>
              <a:t>1. Add the inputSystem component to the player.</a:t>
            </a:r>
            <a:endParaRPr b="0" lang="en-US" sz="2000" spc="-1" strike="noStrike">
              <a:solidFill>
                <a:srgbClr val="000000"/>
              </a:solidFill>
              <a:latin typeface="Arial"/>
            </a:endParaRPr>
          </a:p>
          <a:p>
            <a:pPr>
              <a:lnSpc>
                <a:spcPct val="150000"/>
              </a:lnSpc>
              <a:spcBef>
                <a:spcPts val="1191"/>
              </a:spcBef>
              <a:spcAft>
                <a:spcPts val="992"/>
              </a:spcAft>
            </a:pPr>
            <a:r>
              <a:rPr b="0" lang="en-US" sz="2000" spc="-1" strike="noStrike">
                <a:solidFill>
                  <a:srgbClr val="000000"/>
                </a:solidFill>
                <a:latin typeface="Arial"/>
                <a:ea typeface="DejaVu Sans"/>
              </a:rPr>
              <a:t>2. Add a C# script to control the player object.</a:t>
            </a:r>
            <a:endParaRPr b="0" lang="en-US" sz="2000" spc="-1" strike="noStrike">
              <a:solidFill>
                <a:srgbClr val="000000"/>
              </a:solidFill>
              <a:latin typeface="Arial"/>
            </a:endParaRPr>
          </a:p>
          <a:p>
            <a:pPr>
              <a:lnSpc>
                <a:spcPct val="150000"/>
              </a:lnSpc>
              <a:spcBef>
                <a:spcPts val="1191"/>
              </a:spcBef>
              <a:spcAft>
                <a:spcPts val="992"/>
              </a:spcAft>
            </a:pPr>
            <a:endParaRPr b="0" lang="en-US" sz="2000" spc="-1" strike="noStrike">
              <a:solidFill>
                <a:srgbClr val="000000"/>
              </a:solidFill>
              <a:latin typeface="Arial"/>
            </a:endParaRPr>
          </a:p>
        </p:txBody>
      </p:sp>
      <p:sp>
        <p:nvSpPr>
          <p:cNvPr id="2" name="PlaceHolder 1"/>
          <p:cNvSpPr>
            <a:spLocks noGrp="1"/>
          </p:cNvSpPr>
          <p:nvPr>
            <p:ph type="sldNum" idx="1"/>
          </p:nvPr>
        </p:nvSpPr>
        <p:spPr/>
        <p:txBody>
          <a:bodyPr/>
          <a:p>
            <a:fld id="{ABC1C7E0-9BEA-4E24-984B-D1E250F0A062}"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6"/>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Practical A</a:t>
            </a:r>
            <a:endParaRPr b="0" lang="en-US" sz="4000" spc="-1" strike="noStrike">
              <a:solidFill>
                <a:srgbClr val="000000"/>
              </a:solidFill>
              <a:latin typeface="Arial"/>
            </a:endParaRPr>
          </a:p>
        </p:txBody>
      </p:sp>
      <p:sp>
        <p:nvSpPr>
          <p:cNvPr id="151" name=""/>
          <p:cNvSpPr/>
          <p:nvPr/>
        </p:nvSpPr>
        <p:spPr>
          <a:xfrm>
            <a:off x="457200" y="1600200"/>
            <a:ext cx="8457480" cy="115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Add a plane and a cube. Resize these objects to make the Board and its first wall.</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Make another wall of the board by duplicating the cube into three cubes.</a:t>
            </a:r>
            <a:endParaRPr b="0" lang="en-US" sz="1800" spc="-1" strike="noStrike">
              <a:solidFill>
                <a:srgbClr val="000000"/>
              </a:solidFill>
              <a:latin typeface="Arial"/>
            </a:endParaRPr>
          </a:p>
        </p:txBody>
      </p:sp>
      <p:pic>
        <p:nvPicPr>
          <p:cNvPr id="152" name="" descr=""/>
          <p:cNvPicPr/>
          <p:nvPr/>
        </p:nvPicPr>
        <p:blipFill>
          <a:blip r:embed="rId1"/>
          <a:stretch/>
        </p:blipFill>
        <p:spPr>
          <a:xfrm>
            <a:off x="228600" y="2591280"/>
            <a:ext cx="2953440" cy="1751400"/>
          </a:xfrm>
          <a:prstGeom prst="rect">
            <a:avLst/>
          </a:prstGeom>
          <a:ln w="0">
            <a:noFill/>
          </a:ln>
        </p:spPr>
      </p:pic>
      <p:pic>
        <p:nvPicPr>
          <p:cNvPr id="153" name="" descr=""/>
          <p:cNvPicPr/>
          <p:nvPr/>
        </p:nvPicPr>
        <p:blipFill>
          <a:blip r:embed="rId2"/>
          <a:stretch/>
        </p:blipFill>
        <p:spPr>
          <a:xfrm>
            <a:off x="228600" y="4381920"/>
            <a:ext cx="2972160" cy="1789560"/>
          </a:xfrm>
          <a:prstGeom prst="rect">
            <a:avLst/>
          </a:prstGeom>
          <a:ln w="0">
            <a:noFill/>
          </a:ln>
        </p:spPr>
      </p:pic>
      <p:pic>
        <p:nvPicPr>
          <p:cNvPr id="154" name="" descr=""/>
          <p:cNvPicPr/>
          <p:nvPr/>
        </p:nvPicPr>
        <p:blipFill>
          <a:blip r:embed="rId3"/>
          <a:stretch/>
        </p:blipFill>
        <p:spPr>
          <a:xfrm>
            <a:off x="8915400" y="800640"/>
            <a:ext cx="2971080" cy="1714680"/>
          </a:xfrm>
          <a:prstGeom prst="rect">
            <a:avLst/>
          </a:prstGeom>
          <a:ln w="0">
            <a:noFill/>
          </a:ln>
        </p:spPr>
      </p:pic>
      <p:pic>
        <p:nvPicPr>
          <p:cNvPr id="155" name="" descr=""/>
          <p:cNvPicPr/>
          <p:nvPr/>
        </p:nvPicPr>
        <p:blipFill>
          <a:blip r:embed="rId4"/>
          <a:stretch/>
        </p:blipFill>
        <p:spPr>
          <a:xfrm>
            <a:off x="8876160" y="2743200"/>
            <a:ext cx="3010320" cy="1941840"/>
          </a:xfrm>
          <a:prstGeom prst="rect">
            <a:avLst/>
          </a:prstGeom>
          <a:ln w="0">
            <a:noFill/>
          </a:ln>
        </p:spPr>
      </p:pic>
      <p:pic>
        <p:nvPicPr>
          <p:cNvPr id="156" name="" descr=""/>
          <p:cNvPicPr/>
          <p:nvPr/>
        </p:nvPicPr>
        <p:blipFill>
          <a:blip r:embed="rId5"/>
          <a:stretch/>
        </p:blipFill>
        <p:spPr>
          <a:xfrm>
            <a:off x="8892000" y="4741920"/>
            <a:ext cx="2994480" cy="1693080"/>
          </a:xfrm>
          <a:prstGeom prst="rect">
            <a:avLst/>
          </a:prstGeom>
          <a:ln w="0">
            <a:noFill/>
          </a:ln>
        </p:spPr>
      </p:pic>
      <p:pic>
        <p:nvPicPr>
          <p:cNvPr id="157" name="" descr=""/>
          <p:cNvPicPr/>
          <p:nvPr/>
        </p:nvPicPr>
        <p:blipFill>
          <a:blip r:embed="rId6"/>
          <a:stretch/>
        </p:blipFill>
        <p:spPr>
          <a:xfrm>
            <a:off x="3704760" y="3200400"/>
            <a:ext cx="4295520" cy="2489400"/>
          </a:xfrm>
          <a:prstGeom prst="rect">
            <a:avLst/>
          </a:prstGeom>
          <a:ln w="0">
            <a:noFill/>
          </a:ln>
        </p:spPr>
      </p:pic>
      <p:sp>
        <p:nvSpPr>
          <p:cNvPr id="158" name=""/>
          <p:cNvSpPr/>
          <p:nvPr/>
        </p:nvSpPr>
        <p:spPr>
          <a:xfrm>
            <a:off x="1600200" y="2743200"/>
            <a:ext cx="3657600" cy="1600200"/>
          </a:xfrm>
          <a:prstGeom prst="line">
            <a:avLst/>
          </a:prstGeom>
          <a:ln w="36720">
            <a:solidFill>
              <a:srgbClr val="ff860d"/>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000000"/>
              </a:solidFill>
              <a:latin typeface="Arial"/>
              <a:ea typeface="DejaVu Sans"/>
            </a:endParaRPr>
          </a:p>
        </p:txBody>
      </p:sp>
      <p:sp>
        <p:nvSpPr>
          <p:cNvPr id="159" name=""/>
          <p:cNvSpPr/>
          <p:nvPr/>
        </p:nvSpPr>
        <p:spPr>
          <a:xfrm>
            <a:off x="1600200" y="4572000"/>
            <a:ext cx="2743200" cy="360"/>
          </a:xfrm>
          <a:prstGeom prst="line">
            <a:avLst/>
          </a:prstGeom>
          <a:ln w="36720">
            <a:solidFill>
              <a:srgbClr val="ff860d"/>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000000"/>
              </a:solidFill>
              <a:latin typeface="Arial"/>
              <a:ea typeface="DejaVu Sans"/>
            </a:endParaRPr>
          </a:p>
        </p:txBody>
      </p:sp>
      <p:sp>
        <p:nvSpPr>
          <p:cNvPr id="160" name=""/>
          <p:cNvSpPr/>
          <p:nvPr/>
        </p:nvSpPr>
        <p:spPr>
          <a:xfrm flipH="1">
            <a:off x="7315200" y="3200400"/>
            <a:ext cx="2286000" cy="914400"/>
          </a:xfrm>
          <a:prstGeom prst="line">
            <a:avLst/>
          </a:prstGeom>
          <a:ln w="36720">
            <a:solidFill>
              <a:srgbClr val="ff860d"/>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000000"/>
              </a:solidFill>
              <a:latin typeface="Arial"/>
              <a:ea typeface="DejaVu Sans"/>
            </a:endParaRPr>
          </a:p>
        </p:txBody>
      </p:sp>
      <p:sp>
        <p:nvSpPr>
          <p:cNvPr id="161" name=""/>
          <p:cNvSpPr/>
          <p:nvPr/>
        </p:nvSpPr>
        <p:spPr>
          <a:xfrm flipH="1">
            <a:off x="5943600" y="1143000"/>
            <a:ext cx="3429000" cy="2514600"/>
          </a:xfrm>
          <a:prstGeom prst="line">
            <a:avLst/>
          </a:prstGeom>
          <a:ln w="36720">
            <a:solidFill>
              <a:srgbClr val="ff860d"/>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000000"/>
              </a:solidFill>
              <a:latin typeface="Arial"/>
              <a:ea typeface="DejaVu Sans"/>
            </a:endParaRPr>
          </a:p>
        </p:txBody>
      </p:sp>
      <p:sp>
        <p:nvSpPr>
          <p:cNvPr id="162" name=""/>
          <p:cNvSpPr/>
          <p:nvPr/>
        </p:nvSpPr>
        <p:spPr>
          <a:xfrm flipH="1">
            <a:off x="6400800" y="4800600"/>
            <a:ext cx="3200400" cy="457200"/>
          </a:xfrm>
          <a:prstGeom prst="line">
            <a:avLst/>
          </a:prstGeom>
          <a:ln w="36720">
            <a:solidFill>
              <a:srgbClr val="ff860d"/>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93D842D3-21BE-46EA-B7F8-426DE234E356}"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7"/>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Practical B</a:t>
            </a:r>
            <a:endParaRPr b="0" lang="en-US" sz="4000" spc="-1" strike="noStrike">
              <a:solidFill>
                <a:srgbClr val="000000"/>
              </a:solidFill>
              <a:latin typeface="Arial"/>
            </a:endParaRPr>
          </a:p>
        </p:txBody>
      </p:sp>
      <p:sp>
        <p:nvSpPr>
          <p:cNvPr id="164" name=""/>
          <p:cNvSpPr/>
          <p:nvPr/>
        </p:nvSpPr>
        <p:spPr>
          <a:xfrm>
            <a:off x="457200" y="1455120"/>
            <a:ext cx="8228880" cy="1908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ea typeface="PingFang SC"/>
              </a:rPr>
              <a:t>Create first ball and add </a:t>
            </a:r>
            <a:r>
              <a:rPr b="1" lang="en-US" sz="2000" spc="-1" strike="noStrike">
                <a:solidFill>
                  <a:srgbClr val="000000"/>
                </a:solidFill>
                <a:latin typeface="Arial"/>
                <a:ea typeface="PingFang SC"/>
              </a:rPr>
              <a:t>rigidbody, </a:t>
            </a:r>
            <a:r>
              <a:rPr b="1" lang="en-US" sz="1800" spc="-1" strike="noStrike">
                <a:solidFill>
                  <a:srgbClr val="000000"/>
                </a:solidFill>
                <a:latin typeface="Arial"/>
                <a:ea typeface="PingFang SC"/>
              </a:rPr>
              <a:t>Physic Material, Material  (color)</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0000"/>
              </a:buClr>
              <a:buFont typeface="OpenSymbol"/>
              <a:buAutoNum type="arabicPeriod"/>
            </a:pPr>
            <a:r>
              <a:rPr b="0" lang="en-US" sz="1800" spc="-1" strike="noStrike">
                <a:solidFill>
                  <a:srgbClr val="000000"/>
                </a:solidFill>
                <a:latin typeface="Arial"/>
                <a:ea typeface="PingFang SC"/>
              </a:rPr>
              <a:t>Create sphere and update transform. Rename sphere to Enermy.</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0000"/>
              </a:buClr>
              <a:buFont typeface="OpenSymbol"/>
              <a:buAutoNum type="arabicPeriod"/>
            </a:pPr>
            <a:r>
              <a:rPr b="0" lang="en-US" sz="1800" spc="-1" strike="noStrike">
                <a:solidFill>
                  <a:srgbClr val="000000"/>
                </a:solidFill>
                <a:latin typeface="Arial"/>
                <a:ea typeface="PingFang SC"/>
              </a:rPr>
              <a:t>Add rigidbody component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pic>
        <p:nvPicPr>
          <p:cNvPr id="165" name="" descr=""/>
          <p:cNvPicPr/>
          <p:nvPr/>
        </p:nvPicPr>
        <p:blipFill>
          <a:blip r:embed="rId1"/>
          <a:stretch/>
        </p:blipFill>
        <p:spPr>
          <a:xfrm>
            <a:off x="8926560" y="457200"/>
            <a:ext cx="1816920" cy="5942880"/>
          </a:xfrm>
          <a:prstGeom prst="rect">
            <a:avLst/>
          </a:prstGeom>
          <a:ln w="0">
            <a:noFill/>
          </a:ln>
        </p:spPr>
      </p:pic>
      <p:sp>
        <p:nvSpPr>
          <p:cNvPr id="166" name=""/>
          <p:cNvSpPr/>
          <p:nvPr/>
        </p:nvSpPr>
        <p:spPr>
          <a:xfrm flipV="1">
            <a:off x="4572000" y="1600200"/>
            <a:ext cx="4572000" cy="457200"/>
          </a:xfrm>
          <a:prstGeom prst="line">
            <a:avLst/>
          </a:prstGeom>
          <a:ln w="36720">
            <a:solidFill>
              <a:srgbClr val="ff860d"/>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000000"/>
              </a:solidFill>
              <a:latin typeface="Arial"/>
              <a:ea typeface="DejaVu Sans"/>
            </a:endParaRPr>
          </a:p>
        </p:txBody>
      </p:sp>
      <p:sp>
        <p:nvSpPr>
          <p:cNvPr id="167" name=""/>
          <p:cNvSpPr/>
          <p:nvPr/>
        </p:nvSpPr>
        <p:spPr>
          <a:xfrm>
            <a:off x="3429000" y="2743200"/>
            <a:ext cx="5486400" cy="914400"/>
          </a:xfrm>
          <a:prstGeom prst="line">
            <a:avLst/>
          </a:prstGeom>
          <a:ln w="36720">
            <a:solidFill>
              <a:srgbClr val="ff860d"/>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FDC72F3D-7CEA-42DF-8CDC-AE1562EF4795}"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8"/>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Practical B</a:t>
            </a:r>
            <a:endParaRPr b="0" lang="en-US" sz="4000" spc="-1" strike="noStrike">
              <a:solidFill>
                <a:srgbClr val="000000"/>
              </a:solidFill>
              <a:latin typeface="Arial"/>
            </a:endParaRPr>
          </a:p>
        </p:txBody>
      </p:sp>
      <p:sp>
        <p:nvSpPr>
          <p:cNvPr id="169" name=""/>
          <p:cNvSpPr/>
          <p:nvPr/>
        </p:nvSpPr>
        <p:spPr>
          <a:xfrm>
            <a:off x="457200" y="1455120"/>
            <a:ext cx="8228880" cy="1908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ea typeface="PingFang SC"/>
              </a:rPr>
              <a:t>Create first ball and add rigidbody, Physic Material, Material  (color)</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0000"/>
              </a:buClr>
              <a:buFont typeface="OpenSymbol"/>
              <a:buAutoNum type="arabicPeriod" startAt="3"/>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Select Asset &gt; Create &gt; Physic Material. Rename it to BalMaterial.</a:t>
            </a:r>
            <a:endParaRPr b="0" lang="en-US" sz="1800" spc="-1" strike="noStrike">
              <a:solidFill>
                <a:srgbClr val="000000"/>
              </a:solidFill>
              <a:latin typeface="Arial"/>
            </a:endParaRPr>
          </a:p>
          <a:p>
            <a:pPr marL="216000" indent="-216000">
              <a:lnSpc>
                <a:spcPct val="150000"/>
              </a:lnSpc>
              <a:spcBef>
                <a:spcPts val="1191"/>
              </a:spcBef>
              <a:spcAft>
                <a:spcPts val="992"/>
              </a:spcAft>
              <a:buClr>
                <a:srgbClr val="000000"/>
              </a:buClr>
              <a:buFont typeface="OpenSymbol"/>
              <a:buAutoNum type="arabicPeriod" startAt="3"/>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Set Dynamic friction to 0.2 Static Friction to 0.2, Bouncyness to 0.8.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pic>
        <p:nvPicPr>
          <p:cNvPr id="170" name="" descr=""/>
          <p:cNvPicPr/>
          <p:nvPr/>
        </p:nvPicPr>
        <p:blipFill>
          <a:blip r:embed="rId1"/>
          <a:stretch/>
        </p:blipFill>
        <p:spPr>
          <a:xfrm>
            <a:off x="432720" y="3200400"/>
            <a:ext cx="4824360" cy="2142720"/>
          </a:xfrm>
          <a:prstGeom prst="rect">
            <a:avLst/>
          </a:prstGeom>
          <a:ln w="0">
            <a:noFill/>
          </a:ln>
        </p:spPr>
      </p:pic>
      <p:pic>
        <p:nvPicPr>
          <p:cNvPr id="171" name="" descr=""/>
          <p:cNvPicPr/>
          <p:nvPr/>
        </p:nvPicPr>
        <p:blipFill>
          <a:blip r:embed="rId2"/>
          <a:stretch/>
        </p:blipFill>
        <p:spPr>
          <a:xfrm>
            <a:off x="8001000" y="2971800"/>
            <a:ext cx="3377160" cy="2551680"/>
          </a:xfrm>
          <a:prstGeom prst="rect">
            <a:avLst/>
          </a:prstGeom>
          <a:ln w="0">
            <a:noFill/>
          </a:ln>
        </p:spPr>
      </p:pic>
      <p:sp>
        <p:nvSpPr>
          <p:cNvPr id="2" name="PlaceHolder 1"/>
          <p:cNvSpPr>
            <a:spLocks noGrp="1"/>
          </p:cNvSpPr>
          <p:nvPr>
            <p:ph type="sldNum" idx="1"/>
          </p:nvPr>
        </p:nvSpPr>
        <p:spPr/>
        <p:txBody>
          <a:bodyPr/>
          <a:p>
            <a:fld id="{0F429F38-3CCE-4D7E-8AD6-C98DAB3DAD2D}"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
          <p:cNvSpPr/>
          <p:nvPr/>
        </p:nvSpPr>
        <p:spPr>
          <a:xfrm>
            <a:off x="457200" y="1455120"/>
            <a:ext cx="8228880" cy="3458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ea typeface="PingFang SC"/>
              </a:rPr>
              <a:t>Create first ball and add rigidbody, Physic Material, Material  (color)</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0000"/>
              </a:buClr>
              <a:buFont typeface="OpenSymbol"/>
              <a:buAutoNum type="arabicPeriod" startAt="5"/>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Assign physic material by drag and drop physic material to Collider component of GameObject.</a:t>
            </a:r>
            <a:endParaRPr b="0" lang="en-US" sz="1800" spc="-1" strike="noStrike">
              <a:solidFill>
                <a:srgbClr val="000000"/>
              </a:solidFill>
              <a:latin typeface="Arial"/>
            </a:endParaRPr>
          </a:p>
          <a:p>
            <a:pPr marL="216000" indent="-216000">
              <a:lnSpc>
                <a:spcPct val="150000"/>
              </a:lnSpc>
              <a:spcBef>
                <a:spcPts val="1191"/>
              </a:spcBef>
              <a:spcAft>
                <a:spcPts val="992"/>
              </a:spcAft>
              <a:buClr>
                <a:srgbClr val="000000"/>
              </a:buClr>
              <a:buFont typeface="OpenSymbol"/>
              <a:buAutoNum type="arabicPeriod" startAt="5"/>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Select Assets &gt; Create &gt; Material. Change Albedo (color) of Material. Drag and drop Material to GameObject. </a:t>
            </a:r>
            <a:endParaRPr b="0" lang="en-US" sz="1800" spc="-1" strike="noStrike">
              <a:solidFill>
                <a:srgbClr val="000000"/>
              </a:solidFill>
              <a:latin typeface="Arial"/>
            </a:endParaRPr>
          </a:p>
          <a:p>
            <a:pPr marL="216000" indent="-216000">
              <a:lnSpc>
                <a:spcPct val="150000"/>
              </a:lnSpc>
              <a:spcBef>
                <a:spcPts val="1191"/>
              </a:spcBef>
              <a:spcAft>
                <a:spcPts val="992"/>
              </a:spcAft>
              <a:buClr>
                <a:srgbClr val="000000"/>
              </a:buClr>
              <a:buFont typeface="OpenSymbol"/>
              <a:buAutoNum type="arabicPeriod" startAt="5"/>
            </a:pPr>
            <a:r>
              <a:rPr b="0" lang="en-US" sz="1800" spc="-1" strike="noStrike">
                <a:solidFill>
                  <a:srgbClr val="000000"/>
                </a:solidFill>
                <a:latin typeface="Arial"/>
                <a:ea typeface="PingFang SC"/>
              </a:rPr>
              <a:t>Duplicate Enermy and rename new GameObject to ‘Player’. Create and change marterial for Player.</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173" name="PlaceHolder 19"/>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Practical B</a:t>
            </a:r>
            <a:endParaRPr b="0" lang="en-US" sz="4000" spc="-1" strike="noStrike">
              <a:solidFill>
                <a:srgbClr val="000000"/>
              </a:solidFill>
              <a:latin typeface="Arial"/>
            </a:endParaRPr>
          </a:p>
        </p:txBody>
      </p:sp>
      <p:pic>
        <p:nvPicPr>
          <p:cNvPr id="174" name="" descr=""/>
          <p:cNvPicPr/>
          <p:nvPr/>
        </p:nvPicPr>
        <p:blipFill>
          <a:blip r:embed="rId1"/>
          <a:stretch/>
        </p:blipFill>
        <p:spPr>
          <a:xfrm>
            <a:off x="8534880" y="1143000"/>
            <a:ext cx="3351600" cy="2526120"/>
          </a:xfrm>
          <a:prstGeom prst="rect">
            <a:avLst/>
          </a:prstGeom>
          <a:ln w="0">
            <a:noFill/>
          </a:ln>
        </p:spPr>
      </p:pic>
      <p:pic>
        <p:nvPicPr>
          <p:cNvPr id="175" name="" descr=""/>
          <p:cNvPicPr/>
          <p:nvPr/>
        </p:nvPicPr>
        <p:blipFill>
          <a:blip r:embed="rId2"/>
          <a:stretch/>
        </p:blipFill>
        <p:spPr>
          <a:xfrm>
            <a:off x="8458200" y="4572000"/>
            <a:ext cx="3402360" cy="887760"/>
          </a:xfrm>
          <a:prstGeom prst="rect">
            <a:avLst/>
          </a:prstGeom>
          <a:ln w="0">
            <a:noFill/>
          </a:ln>
        </p:spPr>
      </p:pic>
      <p:sp>
        <p:nvSpPr>
          <p:cNvPr id="2" name="PlaceHolder 1"/>
          <p:cNvSpPr>
            <a:spLocks noGrp="1"/>
          </p:cNvSpPr>
          <p:nvPr>
            <p:ph type="sldNum" idx="1"/>
          </p:nvPr>
        </p:nvSpPr>
        <p:spPr/>
        <p:txBody>
          <a:bodyPr/>
          <a:p>
            <a:fld id="{C262A6BB-F270-4CB5-85C4-6EAC78CE5A4A}"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20"/>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Practical C</a:t>
            </a:r>
            <a:endParaRPr b="0" lang="en-US" sz="4000" spc="-1" strike="noStrike">
              <a:solidFill>
                <a:srgbClr val="000000"/>
              </a:solidFill>
              <a:latin typeface="Arial"/>
            </a:endParaRPr>
          </a:p>
        </p:txBody>
      </p:sp>
      <p:sp>
        <p:nvSpPr>
          <p:cNvPr id="177" name=""/>
          <p:cNvSpPr/>
          <p:nvPr/>
        </p:nvSpPr>
        <p:spPr>
          <a:xfrm>
            <a:off x="454680" y="1427760"/>
            <a:ext cx="10288800" cy="162468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1800" spc="-1" strike="noStrike">
                <a:solidFill>
                  <a:srgbClr val="000000"/>
                </a:solidFill>
                <a:latin typeface="Arial"/>
                <a:ea typeface="DejaVu Sans"/>
              </a:rPr>
              <a:t>Import Unity </a:t>
            </a:r>
            <a:r>
              <a:rPr b="1" i="1" lang="en-US" sz="1800" spc="-1" strike="noStrike">
                <a:solidFill>
                  <a:srgbClr val="000000"/>
                </a:solidFill>
                <a:latin typeface="Arial"/>
                <a:ea typeface="DejaVu Sans"/>
              </a:rPr>
              <a:t>Input System</a:t>
            </a:r>
            <a:r>
              <a:rPr b="1" lang="en-US" sz="1800" spc="-1" strike="noStrike">
                <a:solidFill>
                  <a:srgbClr val="000000"/>
                </a:solidFill>
                <a:latin typeface="Arial"/>
                <a:ea typeface="DejaVu Sans"/>
              </a:rPr>
              <a:t> package to your project. </a:t>
            </a:r>
            <a:endParaRPr b="0" lang="en-US" sz="1800" spc="-1" strike="noStrike">
              <a:solidFill>
                <a:srgbClr val="000000"/>
              </a:solidFill>
              <a:latin typeface="Arial"/>
            </a:endParaRPr>
          </a:p>
          <a:p>
            <a:pPr marL="216000" indent="-216000">
              <a:lnSpc>
                <a:spcPct val="150000"/>
              </a:lnSpc>
              <a:buClr>
                <a:srgbClr val="000000"/>
              </a:buClr>
              <a:buFont typeface="OpenSymbol"/>
              <a:buAutoNum type="arabicPeriod"/>
            </a:pPr>
            <a:r>
              <a:rPr b="0" lang="en-US" sz="1800" spc="-1" strike="noStrike">
                <a:solidFill>
                  <a:srgbClr val="000000"/>
                </a:solidFill>
                <a:latin typeface="Arial"/>
                <a:ea typeface="DejaVu Sans"/>
              </a:rPr>
              <a:t>Open Package Manager panel, make sure you select Unity Registry.</a:t>
            </a:r>
            <a:endParaRPr b="0" lang="en-US" sz="1800" spc="-1" strike="noStrike">
              <a:solidFill>
                <a:srgbClr val="000000"/>
              </a:solidFill>
              <a:latin typeface="Arial"/>
            </a:endParaRPr>
          </a:p>
          <a:p>
            <a:pPr marL="216000" indent="-216000">
              <a:lnSpc>
                <a:spcPct val="150000"/>
              </a:lnSpc>
              <a:buClr>
                <a:srgbClr val="000000"/>
              </a:buClr>
              <a:buFont typeface="OpenSymbol"/>
              <a:buAutoNum type="arabicPeriod"/>
            </a:pPr>
            <a:r>
              <a:rPr b="0" lang="en-US" sz="1800" spc="-1" strike="noStrike">
                <a:solidFill>
                  <a:srgbClr val="000000"/>
                </a:solidFill>
                <a:latin typeface="Arial"/>
                <a:ea typeface="DejaVu Sans"/>
              </a:rPr>
              <a:t>Find and import ‘Input System’ </a:t>
            </a:r>
            <a:endParaRPr b="0" lang="en-US" sz="1800" spc="-1" strike="noStrike">
              <a:solidFill>
                <a:srgbClr val="000000"/>
              </a:solidFill>
              <a:latin typeface="Arial"/>
            </a:endParaRPr>
          </a:p>
        </p:txBody>
      </p:sp>
      <p:pic>
        <p:nvPicPr>
          <p:cNvPr id="178" name="" descr=""/>
          <p:cNvPicPr/>
          <p:nvPr/>
        </p:nvPicPr>
        <p:blipFill>
          <a:blip r:embed="rId1"/>
          <a:stretch/>
        </p:blipFill>
        <p:spPr>
          <a:xfrm>
            <a:off x="4317480" y="2779200"/>
            <a:ext cx="7569000" cy="3163680"/>
          </a:xfrm>
          <a:prstGeom prst="rect">
            <a:avLst/>
          </a:prstGeom>
          <a:ln w="0">
            <a:noFill/>
          </a:ln>
        </p:spPr>
      </p:pic>
      <p:sp>
        <p:nvSpPr>
          <p:cNvPr id="2" name="PlaceHolder 1"/>
          <p:cNvSpPr>
            <a:spLocks noGrp="1"/>
          </p:cNvSpPr>
          <p:nvPr>
            <p:ph type="sldNum" idx="1"/>
          </p:nvPr>
        </p:nvSpPr>
        <p:spPr/>
        <p:txBody>
          <a:bodyPr/>
          <a:p>
            <a:fld id="{108F97B2-D524-4AA7-9679-6EBDA84315D4}"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228600" y="681120"/>
            <a:ext cx="11812320" cy="703440"/>
          </a:xfrm>
          <a:prstGeom prst="rect">
            <a:avLst/>
          </a:prstGeom>
          <a:noFill/>
          <a:ln w="0">
            <a:noFill/>
          </a:ln>
        </p:spPr>
        <p:txBody>
          <a:bodyPr lIns="90000" rIns="90000" tIns="45000" bIns="45000" anchor="ctr">
            <a:normAutofit/>
          </a:bodyPr>
          <a:p>
            <a:pPr marL="233280" indent="0">
              <a:lnSpc>
                <a:spcPct val="90000"/>
              </a:lnSpc>
              <a:buNone/>
              <a:tabLst>
                <a:tab algn="l" pos="0"/>
              </a:tabLst>
            </a:pPr>
            <a:r>
              <a:rPr b="1" lang="en-US" sz="4000" spc="-1" strike="noStrike">
                <a:solidFill>
                  <a:srgbClr val="000000"/>
                </a:solidFill>
                <a:latin typeface="Arial"/>
              </a:rPr>
              <a:t>Learning Objectives</a:t>
            </a:r>
            <a:endParaRPr b="0" lang="en-US" sz="4000" spc="-1" strike="noStrike">
              <a:solidFill>
                <a:srgbClr val="000000"/>
              </a:solidFill>
              <a:latin typeface="Arial"/>
            </a:endParaRPr>
          </a:p>
        </p:txBody>
      </p:sp>
      <p:sp>
        <p:nvSpPr>
          <p:cNvPr id="95" name=""/>
          <p:cNvSpPr/>
          <p:nvPr/>
        </p:nvSpPr>
        <p:spPr>
          <a:xfrm>
            <a:off x="2575080" y="1708200"/>
            <a:ext cx="7040880" cy="1617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Understand the basics of physics simulation in Unity.</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Learn about colliders and their role in collision detection.</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Grasp how to implement basic physics interactions in Unity.</a:t>
            </a:r>
            <a:endParaRPr b="0" lang="en-US" sz="1800" spc="-1" strike="noStrike">
              <a:solidFill>
                <a:srgbClr val="000000"/>
              </a:solidFill>
              <a:latin typeface="Arial"/>
            </a:endParaRPr>
          </a:p>
        </p:txBody>
      </p:sp>
      <p:pic>
        <p:nvPicPr>
          <p:cNvPr id="96" name="" descr=""/>
          <p:cNvPicPr/>
          <p:nvPr/>
        </p:nvPicPr>
        <p:blipFill>
          <a:blip r:embed="rId1"/>
          <a:stretch/>
        </p:blipFill>
        <p:spPr>
          <a:xfrm>
            <a:off x="3421080" y="3702600"/>
            <a:ext cx="5348880" cy="2546640"/>
          </a:xfrm>
          <a:prstGeom prst="rect">
            <a:avLst/>
          </a:prstGeom>
          <a:ln w="0">
            <a:noFill/>
          </a:ln>
        </p:spPr>
      </p:pic>
      <p:sp>
        <p:nvSpPr>
          <p:cNvPr id="3" name="PlaceHolder 2"/>
          <p:cNvSpPr>
            <a:spLocks noGrp="1"/>
          </p:cNvSpPr>
          <p:nvPr>
            <p:ph type="sldNum" idx="1"/>
          </p:nvPr>
        </p:nvSpPr>
        <p:spPr/>
        <p:txBody>
          <a:bodyPr/>
          <a:p>
            <a:fld id="{77FC2805-D41F-4BD6-9CC3-86E7C3073CF0}"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21"/>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Practical C</a:t>
            </a:r>
            <a:endParaRPr b="0" lang="en-US" sz="4000" spc="-1" strike="noStrike">
              <a:solidFill>
                <a:srgbClr val="000000"/>
              </a:solidFill>
              <a:latin typeface="Arial"/>
            </a:endParaRPr>
          </a:p>
        </p:txBody>
      </p:sp>
      <p:sp>
        <p:nvSpPr>
          <p:cNvPr id="180" name=""/>
          <p:cNvSpPr/>
          <p:nvPr/>
        </p:nvSpPr>
        <p:spPr>
          <a:xfrm>
            <a:off x="454680" y="1428120"/>
            <a:ext cx="10288800" cy="200844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1800" spc="-1" strike="noStrike">
                <a:solidFill>
                  <a:srgbClr val="000000"/>
                </a:solidFill>
                <a:latin typeface="Arial"/>
                <a:ea typeface="DejaVu Sans"/>
              </a:rPr>
              <a:t>Add Player Input component to Player. </a:t>
            </a:r>
            <a:endParaRPr b="0" lang="en-US" sz="1800" spc="-1" strike="noStrike">
              <a:solidFill>
                <a:srgbClr val="000000"/>
              </a:solidFill>
              <a:latin typeface="Arial"/>
            </a:endParaRPr>
          </a:p>
          <a:p>
            <a:pPr marL="216000" indent="-216000">
              <a:lnSpc>
                <a:spcPct val="150000"/>
              </a:lnSpc>
              <a:buClr>
                <a:srgbClr val="000000"/>
              </a:buClr>
              <a:buFont typeface="OpenSymbol"/>
              <a:buAutoNum type="arabicPeriod"/>
            </a:pPr>
            <a:r>
              <a:rPr b="0" lang="en-US" sz="1800" spc="-1" strike="noStrike">
                <a:solidFill>
                  <a:srgbClr val="000000"/>
                </a:solidFill>
                <a:latin typeface="Arial"/>
                <a:ea typeface="DejaVu Sans"/>
              </a:rPr>
              <a:t>Select ‘Player’ GameObject, click Add Component button, choose </a:t>
            </a:r>
            <a:r>
              <a:rPr b="0" i="1" lang="en-US" sz="1800" spc="-1" strike="noStrike">
                <a:solidFill>
                  <a:srgbClr val="000000"/>
                </a:solidFill>
                <a:latin typeface="Arial"/>
                <a:ea typeface="DejaVu Sans"/>
              </a:rPr>
              <a:t>Player Input</a:t>
            </a:r>
            <a:endParaRPr b="0" lang="en-US" sz="1800" spc="-1" strike="noStrike">
              <a:solidFill>
                <a:srgbClr val="000000"/>
              </a:solidFill>
              <a:latin typeface="Arial"/>
            </a:endParaRPr>
          </a:p>
          <a:p>
            <a:pPr marL="216000" indent="-216000">
              <a:lnSpc>
                <a:spcPct val="150000"/>
              </a:lnSpc>
              <a:buClr>
                <a:srgbClr val="000000"/>
              </a:buClr>
              <a:buFont typeface="OpenSymbol"/>
              <a:buAutoNum type="arabicPeriod"/>
            </a:pPr>
            <a:r>
              <a:rPr b="0" lang="en-US" sz="1800" spc="-1" strike="noStrike">
                <a:solidFill>
                  <a:srgbClr val="000000"/>
                </a:solidFill>
                <a:latin typeface="Arial"/>
                <a:ea typeface="DejaVu Sans"/>
              </a:rPr>
              <a:t>Add Action to Player Input component by select Assets &gt; Create &gt; Input Action. Rename this asset to PlayerInput. Drag and drop input action asset to Action field of Player Input component</a:t>
            </a:r>
            <a:endParaRPr b="0" lang="en-US" sz="1800" spc="-1" strike="noStrike">
              <a:solidFill>
                <a:srgbClr val="000000"/>
              </a:solidFill>
              <a:latin typeface="Arial"/>
            </a:endParaRPr>
          </a:p>
          <a:p>
            <a:pPr>
              <a:lnSpc>
                <a:spcPct val="150000"/>
              </a:lnSpc>
            </a:pPr>
            <a:endParaRPr b="0" lang="en-US" sz="1800" spc="-1" strike="noStrike">
              <a:solidFill>
                <a:srgbClr val="000000"/>
              </a:solidFill>
              <a:latin typeface="Arial"/>
            </a:endParaRPr>
          </a:p>
        </p:txBody>
      </p:sp>
      <p:pic>
        <p:nvPicPr>
          <p:cNvPr id="181" name="" descr=""/>
          <p:cNvPicPr/>
          <p:nvPr/>
        </p:nvPicPr>
        <p:blipFill>
          <a:blip r:embed="rId1"/>
          <a:stretch/>
        </p:blipFill>
        <p:spPr>
          <a:xfrm>
            <a:off x="1035720" y="3429000"/>
            <a:ext cx="10393560" cy="2823120"/>
          </a:xfrm>
          <a:prstGeom prst="rect">
            <a:avLst/>
          </a:prstGeom>
          <a:ln w="0">
            <a:noFill/>
          </a:ln>
        </p:spPr>
      </p:pic>
      <p:sp>
        <p:nvSpPr>
          <p:cNvPr id="182" name=""/>
          <p:cNvSpPr/>
          <p:nvPr/>
        </p:nvSpPr>
        <p:spPr>
          <a:xfrm flipV="1">
            <a:off x="1600200" y="3657600"/>
            <a:ext cx="8915400" cy="914400"/>
          </a:xfrm>
          <a:prstGeom prst="line">
            <a:avLst/>
          </a:prstGeom>
          <a:ln w="36720">
            <a:solidFill>
              <a:srgbClr val="ff860d"/>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CD7E6F96-294F-4D1D-8A20-D73FFAF8254E}"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22"/>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Practical C</a:t>
            </a:r>
            <a:endParaRPr b="0" lang="en-US" sz="4000" spc="-1" strike="noStrike">
              <a:solidFill>
                <a:srgbClr val="000000"/>
              </a:solidFill>
              <a:latin typeface="Arial"/>
            </a:endParaRPr>
          </a:p>
        </p:txBody>
      </p:sp>
      <p:sp>
        <p:nvSpPr>
          <p:cNvPr id="184" name=""/>
          <p:cNvSpPr/>
          <p:nvPr/>
        </p:nvSpPr>
        <p:spPr>
          <a:xfrm>
            <a:off x="454680" y="1428480"/>
            <a:ext cx="7088400" cy="200844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1800" spc="-1" strike="noStrike">
                <a:solidFill>
                  <a:srgbClr val="000000"/>
                </a:solidFill>
                <a:latin typeface="Arial"/>
                <a:ea typeface="DejaVu Sans"/>
              </a:rPr>
              <a:t>Create and add C# script to Player game Object</a:t>
            </a:r>
            <a:endParaRPr b="0" lang="en-US" sz="1800" spc="-1" strike="noStrike">
              <a:solidFill>
                <a:srgbClr val="000000"/>
              </a:solidFill>
              <a:latin typeface="Arial"/>
            </a:endParaRPr>
          </a:p>
          <a:p>
            <a:pPr marL="216000" indent="-216000">
              <a:lnSpc>
                <a:spcPct val="150000"/>
              </a:lnSpc>
              <a:buClr>
                <a:srgbClr val="000000"/>
              </a:buClr>
              <a:buFont typeface="OpenSymbol"/>
              <a:buAutoNum type="arabicPeriod"/>
            </a:pPr>
            <a:r>
              <a:rPr b="0" lang="en-US" sz="1800" spc="-1" strike="noStrike">
                <a:solidFill>
                  <a:srgbClr val="000000"/>
                </a:solidFill>
                <a:latin typeface="Arial"/>
                <a:ea typeface="DejaVu Sans"/>
              </a:rPr>
              <a:t>Select Assets &gt; Create &gt; C# script, rename script to ‘Player Controller’.  Add following code to C# script.</a:t>
            </a:r>
            <a:endParaRPr b="0" lang="en-US" sz="1800" spc="-1" strike="noStrike">
              <a:solidFill>
                <a:srgbClr val="000000"/>
              </a:solidFill>
              <a:latin typeface="Arial"/>
            </a:endParaRPr>
          </a:p>
          <a:p>
            <a:pPr marL="216000" indent="-216000">
              <a:lnSpc>
                <a:spcPct val="150000"/>
              </a:lnSpc>
              <a:buClr>
                <a:srgbClr val="000000"/>
              </a:buClr>
              <a:buFont typeface="OpenSymbol"/>
              <a:buAutoNum type="arabicPeriod"/>
            </a:pPr>
            <a:r>
              <a:rPr b="0" lang="en-US" sz="1800" spc="-1" strike="noStrike">
                <a:solidFill>
                  <a:srgbClr val="000000"/>
                </a:solidFill>
                <a:latin typeface="Arial"/>
                <a:ea typeface="DejaVu Sans"/>
              </a:rPr>
              <a:t>Drag and drop ‘Player Controller’ script to Inspector panel of Player object.</a:t>
            </a:r>
            <a:endParaRPr b="0" lang="en-US" sz="1800" spc="-1" strike="noStrike">
              <a:solidFill>
                <a:srgbClr val="000000"/>
              </a:solidFill>
              <a:latin typeface="Arial"/>
            </a:endParaRPr>
          </a:p>
        </p:txBody>
      </p:sp>
      <p:pic>
        <p:nvPicPr>
          <p:cNvPr id="185" name="" descr=""/>
          <p:cNvPicPr/>
          <p:nvPr/>
        </p:nvPicPr>
        <p:blipFill>
          <a:blip r:embed="rId1"/>
          <a:stretch/>
        </p:blipFill>
        <p:spPr>
          <a:xfrm>
            <a:off x="7772400" y="847440"/>
            <a:ext cx="4232520" cy="5552640"/>
          </a:xfrm>
          <a:prstGeom prst="rect">
            <a:avLst/>
          </a:prstGeom>
          <a:ln w="0">
            <a:noFill/>
          </a:ln>
        </p:spPr>
      </p:pic>
      <p:sp>
        <p:nvSpPr>
          <p:cNvPr id="2" name="PlaceHolder 1"/>
          <p:cNvSpPr>
            <a:spLocks noGrp="1"/>
          </p:cNvSpPr>
          <p:nvPr>
            <p:ph type="sldNum" idx="1"/>
          </p:nvPr>
        </p:nvSpPr>
        <p:spPr/>
        <p:txBody>
          <a:bodyPr/>
          <a:p>
            <a:fld id="{5AFBC5D9-68AF-407E-8870-D43753E10B59}"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
          <p:cNvSpPr/>
          <p:nvPr/>
        </p:nvSpPr>
        <p:spPr>
          <a:xfrm>
            <a:off x="194400" y="1455480"/>
            <a:ext cx="10827000" cy="4432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7" name="PlaceHolder 11"/>
          <p:cNvSpPr/>
          <p:nvPr/>
        </p:nvSpPr>
        <p:spPr>
          <a:xfrm>
            <a:off x="228600" y="68112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DejaVu Sans"/>
              </a:rPr>
              <a:t>Conclusion and Next Steps</a:t>
            </a:r>
            <a:endParaRPr b="0" lang="en-US" sz="4000" spc="-1" strike="noStrike">
              <a:solidFill>
                <a:srgbClr val="000000"/>
              </a:solidFill>
              <a:latin typeface="Arial"/>
            </a:endParaRPr>
          </a:p>
        </p:txBody>
      </p:sp>
      <p:sp>
        <p:nvSpPr>
          <p:cNvPr id="188" name=""/>
          <p:cNvSpPr/>
          <p:nvPr/>
        </p:nvSpPr>
        <p:spPr>
          <a:xfrm>
            <a:off x="1200600" y="2057400"/>
            <a:ext cx="8855280" cy="2390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We explored Unity's physics engine and the vital use of colliders in collision detection. </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Understanding the importance of physics in gaming.</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Covered key concepts and practical implementations, providing a foundational understanding for creating engaging experiences while emphasizing best practices in Unity's physics integration.</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B28240D4-23DA-4A2A-8D29-279000F9AD69}"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
          <p:cNvSpPr/>
          <p:nvPr/>
        </p:nvSpPr>
        <p:spPr>
          <a:xfrm>
            <a:off x="194400" y="1455480"/>
            <a:ext cx="10827000" cy="4432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0" name="PlaceHolder 12"/>
          <p:cNvSpPr/>
          <p:nvPr/>
        </p:nvSpPr>
        <p:spPr>
          <a:xfrm>
            <a:off x="228600" y="681120"/>
            <a:ext cx="11812320" cy="70344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References</a:t>
            </a:r>
            <a:endParaRPr b="0" lang="en-US" sz="4000" spc="-1" strike="noStrike">
              <a:solidFill>
                <a:srgbClr val="000000"/>
              </a:solidFill>
              <a:latin typeface="Arial"/>
            </a:endParaRPr>
          </a:p>
        </p:txBody>
      </p:sp>
      <p:sp>
        <p:nvSpPr>
          <p:cNvPr id="191" name=""/>
          <p:cNvSpPr/>
          <p:nvPr/>
        </p:nvSpPr>
        <p:spPr>
          <a:xfrm>
            <a:off x="507960" y="1921680"/>
            <a:ext cx="11370240" cy="2641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1: Hocking, Joseph; Schell, Jesse, Unity in action: multiplatform game development in C#, 2022</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3: Geig, Mike, Sams teach yourself Unity Game development in 24 hours, 2014</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6: Gibson Bond, Jeremy, Introduction to Game Design, Prototyping, and Development: From Concept to Playable Game with Unity and C,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8: Unity Technologies, Unity Manual, 2023</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10: Goldstone Will, Unity 3.x game development essentials, 2011</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A7F8E5AF-7208-4339-9F72-E9BD79DCDE6C}" type="slidenum">
              <a:t>23</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2"/>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Importance of Physics in Games</a:t>
            </a:r>
            <a:endParaRPr b="0" lang="en-US" sz="4000" spc="-1" strike="noStrike">
              <a:solidFill>
                <a:srgbClr val="000000"/>
              </a:solidFill>
              <a:latin typeface="Arial"/>
            </a:endParaRPr>
          </a:p>
        </p:txBody>
      </p:sp>
      <p:sp>
        <p:nvSpPr>
          <p:cNvPr id="98" name=""/>
          <p:cNvSpPr/>
          <p:nvPr/>
        </p:nvSpPr>
        <p:spPr>
          <a:xfrm>
            <a:off x="7772400" y="6498360"/>
            <a:ext cx="4354560" cy="3186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5: Thorn, Alan, Pro Unity game development with C#, 2014</a:t>
            </a:r>
            <a:endParaRPr b="0" lang="en-US" sz="900" spc="-1" strike="noStrike">
              <a:solidFill>
                <a:srgbClr val="000000"/>
              </a:solidFill>
              <a:latin typeface="Arial"/>
            </a:endParaRPr>
          </a:p>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99" name=""/>
          <p:cNvSpPr/>
          <p:nvPr/>
        </p:nvSpPr>
        <p:spPr>
          <a:xfrm>
            <a:off x="216000" y="1445040"/>
            <a:ext cx="10746360" cy="380988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1800" spc="-1" strike="noStrike">
                <a:solidFill>
                  <a:srgbClr val="000000"/>
                </a:solidFill>
                <a:latin typeface="Arial"/>
                <a:ea typeface="DejaVu Sans"/>
              </a:rPr>
              <a:t>1. Realism Enhancement</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600" spc="-1" strike="noStrike">
                <a:solidFill>
                  <a:srgbClr val="000000"/>
                </a:solidFill>
                <a:latin typeface="Arial"/>
                <a:ea typeface="DejaVu Sans"/>
              </a:rPr>
              <a:t>Simulation of Real-World Behavior</a:t>
            </a:r>
            <a:r>
              <a:rPr b="0" lang="en-US" sz="1600" spc="-1" strike="noStrike">
                <a:solidFill>
                  <a:srgbClr val="000000"/>
                </a:solidFill>
                <a:latin typeface="Arial"/>
                <a:ea typeface="DejaVu Sans"/>
              </a:rPr>
              <a:t>: Physics engines replicate real-world physics, making objects interact realistically with the environment (gravity, friction, collisions, etc.).</a:t>
            </a:r>
            <a:endParaRPr b="0" lang="en-US" sz="16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600" spc="-1" strike="noStrike">
                <a:solidFill>
                  <a:srgbClr val="000000"/>
                </a:solidFill>
                <a:latin typeface="Arial"/>
                <a:ea typeface="DejaVu Sans"/>
              </a:rPr>
              <a:t>Environmental Interactions</a:t>
            </a:r>
            <a:r>
              <a:rPr b="0" lang="en-US" sz="1600" spc="-1" strike="noStrike">
                <a:solidFill>
                  <a:srgbClr val="000000"/>
                </a:solidFill>
                <a:latin typeface="Arial"/>
                <a:ea typeface="DejaVu Sans"/>
              </a:rPr>
              <a:t>: Realistic physics create immersive worlds where objects behave as expected, enhancing the player's sense of immersion and believability (Collisions and Interactions, Dynamic Materials).</a:t>
            </a:r>
            <a:endParaRPr b="0" lang="en-US" sz="1600" spc="-1" strike="noStrike">
              <a:solidFill>
                <a:srgbClr val="000000"/>
              </a:solidFill>
              <a:latin typeface="Arial"/>
            </a:endParaRPr>
          </a:p>
          <a:p>
            <a:pPr>
              <a:lnSpc>
                <a:spcPct val="150000"/>
              </a:lnSpc>
            </a:pPr>
            <a:endParaRPr b="0" lang="en-US" sz="1600" spc="-1" strike="noStrike">
              <a:solidFill>
                <a:srgbClr val="000000"/>
              </a:solidFill>
              <a:latin typeface="Arial"/>
            </a:endParaRPr>
          </a:p>
          <a:p>
            <a:pPr>
              <a:lnSpc>
                <a:spcPct val="150000"/>
              </a:lnSpc>
            </a:pPr>
            <a:r>
              <a:rPr b="1" lang="en-US" sz="1800" spc="-1" strike="noStrike">
                <a:solidFill>
                  <a:srgbClr val="000000"/>
                </a:solidFill>
                <a:latin typeface="Arial"/>
                <a:ea typeface="DejaVu Sans"/>
              </a:rPr>
              <a:t>2. Improving Interactivity</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600" spc="-1" strike="noStrike">
                <a:solidFill>
                  <a:srgbClr val="000000"/>
                </a:solidFill>
                <a:latin typeface="Arial"/>
                <a:ea typeface="DejaVu Sans"/>
              </a:rPr>
              <a:t>Dynamic Interactions</a:t>
            </a:r>
            <a:r>
              <a:rPr b="0" lang="en-US" sz="1600" spc="-1" strike="noStrike">
                <a:solidFill>
                  <a:srgbClr val="000000"/>
                </a:solidFill>
                <a:latin typeface="Arial"/>
                <a:ea typeface="DejaVu Sans"/>
              </a:rPr>
              <a:t>: Physics engines enable dynamic interactions between game elements, allowing for emergent gameplay and unscripted events.</a:t>
            </a:r>
            <a:endParaRPr b="0" lang="en-US" sz="16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600" spc="-1" strike="noStrike">
                <a:solidFill>
                  <a:srgbClr val="000000"/>
                </a:solidFill>
                <a:latin typeface="Arial"/>
                <a:ea typeface="DejaVu Sans"/>
              </a:rPr>
              <a:t>Player Agency</a:t>
            </a:r>
            <a:r>
              <a:rPr b="0" lang="en-US" sz="1600" spc="-1" strike="noStrike">
                <a:solidFill>
                  <a:srgbClr val="000000"/>
                </a:solidFill>
                <a:latin typeface="Arial"/>
                <a:ea typeface="DejaVu Sans"/>
              </a:rPr>
              <a:t>: Physics-based mechanics give players more control and freedom, enabling creative problem-solving and varied gameplay approaches.</a:t>
            </a:r>
            <a:endParaRPr b="0" lang="en-US" sz="1600" spc="-1" strike="noStrike">
              <a:solidFill>
                <a:srgbClr val="000000"/>
              </a:solidFill>
              <a:latin typeface="Arial"/>
            </a:endParaRPr>
          </a:p>
        </p:txBody>
      </p:sp>
      <p:sp>
        <p:nvSpPr>
          <p:cNvPr id="100" name=""/>
          <p:cNvSpPr/>
          <p:nvPr/>
        </p:nvSpPr>
        <p:spPr>
          <a:xfrm>
            <a:off x="5477040" y="2284920"/>
            <a:ext cx="25146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01" name=""/>
          <p:cNvSpPr/>
          <p:nvPr/>
        </p:nvSpPr>
        <p:spPr>
          <a:xfrm>
            <a:off x="505800" y="3380400"/>
            <a:ext cx="54864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02" name=""/>
          <p:cNvSpPr/>
          <p:nvPr/>
        </p:nvSpPr>
        <p:spPr>
          <a:xfrm>
            <a:off x="5715000" y="4559400"/>
            <a:ext cx="32004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03" name=""/>
          <p:cNvSpPr/>
          <p:nvPr/>
        </p:nvSpPr>
        <p:spPr>
          <a:xfrm>
            <a:off x="5630400" y="5281200"/>
            <a:ext cx="22860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F1BC9F16-B712-4DAE-BBD7-98EE1994ABEC}"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3"/>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Unity's Built-in Physics Engine</a:t>
            </a:r>
            <a:endParaRPr b="0" lang="en-US" sz="4000" spc="-1" strike="noStrike">
              <a:solidFill>
                <a:srgbClr val="000000"/>
              </a:solidFill>
              <a:latin typeface="Arial"/>
            </a:endParaRPr>
          </a:p>
        </p:txBody>
      </p:sp>
      <p:sp>
        <p:nvSpPr>
          <p:cNvPr id="105" name=""/>
          <p:cNvSpPr/>
          <p:nvPr/>
        </p:nvSpPr>
        <p:spPr>
          <a:xfrm>
            <a:off x="457200" y="3117240"/>
            <a:ext cx="10284120" cy="228348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1191"/>
              </a:spcBef>
              <a:spcAft>
                <a:spcPts val="992"/>
              </a:spcAft>
            </a:pPr>
            <a:r>
              <a:rPr b="0" lang="en-US" sz="1800" spc="-1" strike="noStrike">
                <a:solidFill>
                  <a:srgbClr val="000000"/>
                </a:solidFill>
                <a:latin typeface="Arial"/>
                <a:ea typeface="DejaVu Sans"/>
              </a:rPr>
              <a:t>For developers working with game engines, physics engines provide an accompanying way of simulating real-world responses for objects in games. In Unity, the game engine uses Nvidia's PhysX engine, a popular and highly accurate commercial physics engine. </a:t>
            </a:r>
            <a:r>
              <a:rPr b="0" lang="en-US" sz="1800" spc="-1" strike="noStrike" baseline="33000">
                <a:solidFill>
                  <a:srgbClr val="000000"/>
                </a:solidFill>
                <a:latin typeface="Arial"/>
                <a:ea typeface="DejaVu Sans"/>
              </a:rPr>
              <a:t>[10]</a:t>
            </a:r>
            <a:endParaRPr b="0" lang="en-US" sz="1800" spc="-1" strike="noStrike">
              <a:solidFill>
                <a:srgbClr val="000000"/>
              </a:solidFill>
              <a:latin typeface="Arial"/>
            </a:endParaRPr>
          </a:p>
          <a:p>
            <a:pPr>
              <a:lnSpc>
                <a:spcPct val="150000"/>
              </a:lnSpc>
              <a:spcBef>
                <a:spcPts val="1191"/>
              </a:spcBef>
              <a:spcAft>
                <a:spcPts val="992"/>
              </a:spcAft>
            </a:pPr>
            <a:endParaRPr b="0" lang="en-US" sz="1800" spc="-1" strike="noStrike">
              <a:solidFill>
                <a:srgbClr val="000000"/>
              </a:solidFill>
              <a:latin typeface="Arial"/>
            </a:endParaRPr>
          </a:p>
        </p:txBody>
      </p:sp>
      <p:sp>
        <p:nvSpPr>
          <p:cNvPr id="106" name=""/>
          <p:cNvSpPr/>
          <p:nvPr/>
        </p:nvSpPr>
        <p:spPr>
          <a:xfrm>
            <a:off x="457200" y="1348200"/>
            <a:ext cx="10513440" cy="162252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1191"/>
              </a:spcBef>
              <a:spcAft>
                <a:spcPts val="992"/>
              </a:spcAft>
            </a:pPr>
            <a:r>
              <a:rPr b="0" lang="en-US" sz="1800" spc="-1" strike="noStrike">
                <a:solidFill>
                  <a:srgbClr val="000000"/>
                </a:solidFill>
                <a:latin typeface="Arial"/>
                <a:ea typeface="DejaVu Sans"/>
              </a:rPr>
              <a:t>Unity helps you simulate physics in your Project to ensure that the objects correctly accelerate and respond to collisions, gravity, and various other forces. Unity provides different physics engine implementations which you can use according to your Project needs: 3D, 2D, object-oriented, or data-oriented. </a:t>
            </a:r>
            <a:r>
              <a:rPr b="0" lang="en-US" sz="1800" spc="-1" strike="noStrike" baseline="33000">
                <a:solidFill>
                  <a:srgbClr val="000000"/>
                </a:solidFill>
                <a:latin typeface="Arial"/>
                <a:ea typeface="DejaVu Sans"/>
              </a:rPr>
              <a:t>[8]</a:t>
            </a:r>
            <a:endParaRPr b="0" lang="en-US" sz="1800" spc="-1" strike="noStrike">
              <a:solidFill>
                <a:srgbClr val="000000"/>
              </a:solidFill>
              <a:latin typeface="Arial"/>
            </a:endParaRPr>
          </a:p>
        </p:txBody>
      </p:sp>
      <p:sp>
        <p:nvSpPr>
          <p:cNvPr id="107" name=""/>
          <p:cNvSpPr/>
          <p:nvPr/>
        </p:nvSpPr>
        <p:spPr>
          <a:xfrm>
            <a:off x="7772400" y="6498360"/>
            <a:ext cx="4354560" cy="3186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a:p>
            <a:pPr>
              <a:lnSpc>
                <a:spcPct val="100000"/>
              </a:lnSpc>
            </a:pPr>
            <a:r>
              <a:rPr b="0" lang="en-US" sz="900" spc="-1" strike="noStrike">
                <a:solidFill>
                  <a:srgbClr val="000000"/>
                </a:solidFill>
                <a:latin typeface="Times New Roman"/>
                <a:ea typeface="DejaVu Sans"/>
              </a:rPr>
              <a:t>10: Goldstone Will, Unity 3.x game development essentials, 2011</a:t>
            </a:r>
            <a:endParaRPr b="0" lang="en-US" sz="900" spc="-1" strike="noStrike">
              <a:solidFill>
                <a:srgbClr val="000000"/>
              </a:solidFill>
              <a:latin typeface="Arial"/>
            </a:endParaRPr>
          </a:p>
        </p:txBody>
      </p:sp>
      <p:pic>
        <p:nvPicPr>
          <p:cNvPr id="108" name="" descr=""/>
          <p:cNvPicPr/>
          <p:nvPr/>
        </p:nvPicPr>
        <p:blipFill>
          <a:blip r:embed="rId1"/>
          <a:stretch/>
        </p:blipFill>
        <p:spPr>
          <a:xfrm>
            <a:off x="1600200" y="4607640"/>
            <a:ext cx="8683920" cy="1773000"/>
          </a:xfrm>
          <a:prstGeom prst="rect">
            <a:avLst/>
          </a:prstGeom>
          <a:ln w="0">
            <a:noFill/>
          </a:ln>
        </p:spPr>
      </p:pic>
      <p:sp>
        <p:nvSpPr>
          <p:cNvPr id="109" name=""/>
          <p:cNvSpPr/>
          <p:nvPr/>
        </p:nvSpPr>
        <p:spPr>
          <a:xfrm>
            <a:off x="2286000" y="1828800"/>
            <a:ext cx="16002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10" name=""/>
          <p:cNvSpPr/>
          <p:nvPr/>
        </p:nvSpPr>
        <p:spPr>
          <a:xfrm>
            <a:off x="1600200" y="2250000"/>
            <a:ext cx="43434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11" name=""/>
          <p:cNvSpPr/>
          <p:nvPr/>
        </p:nvSpPr>
        <p:spPr>
          <a:xfrm>
            <a:off x="5607000" y="5029200"/>
            <a:ext cx="32004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12" name=""/>
          <p:cNvSpPr/>
          <p:nvPr/>
        </p:nvSpPr>
        <p:spPr>
          <a:xfrm>
            <a:off x="1600200" y="3994200"/>
            <a:ext cx="43434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2"/>
          </p:nvPr>
        </p:nvSpPr>
        <p:spPr/>
        <p:txBody>
          <a:bodyPr/>
          <a:p>
            <a:fld id="{A59CD119-4699-4E82-A520-2651FB055859}"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4"/>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What are Colliders?</a:t>
            </a:r>
            <a:endParaRPr b="0" lang="en-US" sz="4000" spc="-1" strike="noStrike">
              <a:solidFill>
                <a:srgbClr val="000000"/>
              </a:solidFill>
              <a:latin typeface="Arial"/>
            </a:endParaRPr>
          </a:p>
        </p:txBody>
      </p:sp>
      <p:sp>
        <p:nvSpPr>
          <p:cNvPr id="114" name=""/>
          <p:cNvSpPr/>
          <p:nvPr/>
        </p:nvSpPr>
        <p:spPr>
          <a:xfrm>
            <a:off x="270360" y="1600200"/>
            <a:ext cx="11613960" cy="123876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1191"/>
              </a:spcBef>
              <a:spcAft>
                <a:spcPts val="992"/>
              </a:spcAft>
            </a:pPr>
            <a:r>
              <a:rPr b="0" lang="en-US" sz="1800" spc="-1" strike="noStrike">
                <a:solidFill>
                  <a:srgbClr val="000000"/>
                </a:solidFill>
                <a:latin typeface="Arial"/>
                <a:ea typeface="DejaVu Sans"/>
              </a:rPr>
              <a:t>In Unity, colliders are components used to define the shape and boundaries of objects for the purposes of collision detection within the physics simulation. They enable the interaction and detection of collisions between GameObjects in a 3D or 2D space.</a:t>
            </a:r>
            <a:endParaRPr b="0" lang="en-US" sz="1800" spc="-1" strike="noStrike">
              <a:solidFill>
                <a:srgbClr val="000000"/>
              </a:solidFill>
              <a:latin typeface="Arial"/>
            </a:endParaRPr>
          </a:p>
        </p:txBody>
      </p:sp>
      <p:sp>
        <p:nvSpPr>
          <p:cNvPr id="115" name=""/>
          <p:cNvSpPr/>
          <p:nvPr/>
        </p:nvSpPr>
        <p:spPr>
          <a:xfrm>
            <a:off x="5715000" y="2057400"/>
            <a:ext cx="22860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16" name=""/>
          <p:cNvSpPr/>
          <p:nvPr/>
        </p:nvSpPr>
        <p:spPr>
          <a:xfrm>
            <a:off x="313200" y="2478600"/>
            <a:ext cx="36576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pic>
        <p:nvPicPr>
          <p:cNvPr id="117" name="" descr=""/>
          <p:cNvPicPr/>
          <p:nvPr/>
        </p:nvPicPr>
        <p:blipFill>
          <a:blip r:embed="rId1"/>
          <a:stretch/>
        </p:blipFill>
        <p:spPr>
          <a:xfrm>
            <a:off x="3429000" y="3556440"/>
            <a:ext cx="5127480" cy="1927080"/>
          </a:xfrm>
          <a:prstGeom prst="rect">
            <a:avLst/>
          </a:prstGeom>
          <a:ln w="0">
            <a:noFill/>
          </a:ln>
        </p:spPr>
      </p:pic>
      <p:sp>
        <p:nvSpPr>
          <p:cNvPr id="2" name="PlaceHolder 1"/>
          <p:cNvSpPr>
            <a:spLocks noGrp="1"/>
          </p:cNvSpPr>
          <p:nvPr>
            <p:ph type="sldNum" idx="1"/>
          </p:nvPr>
        </p:nvSpPr>
        <p:spPr/>
        <p:txBody>
          <a:bodyPr/>
          <a:p>
            <a:fld id="{ECEA9607-FEDE-45DF-A49A-1B0F6C6022EC}"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5"/>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3600" spc="-1" strike="noStrike">
                <a:solidFill>
                  <a:srgbClr val="000000"/>
                </a:solidFill>
                <a:latin typeface="Arial"/>
                <a:ea typeface="Arial"/>
              </a:rPr>
              <a:t>Common Types of Colliders</a:t>
            </a:r>
            <a:endParaRPr b="0" lang="en-US" sz="3600" spc="-1" strike="noStrike">
              <a:solidFill>
                <a:srgbClr val="000000"/>
              </a:solidFill>
              <a:latin typeface="Arial"/>
            </a:endParaRPr>
          </a:p>
        </p:txBody>
      </p:sp>
      <p:pic>
        <p:nvPicPr>
          <p:cNvPr id="119" name="" descr=""/>
          <p:cNvPicPr/>
          <p:nvPr/>
        </p:nvPicPr>
        <p:blipFill>
          <a:blip r:embed="rId1"/>
          <a:stretch/>
        </p:blipFill>
        <p:spPr>
          <a:xfrm>
            <a:off x="6400800" y="729360"/>
            <a:ext cx="5784480" cy="2685960"/>
          </a:xfrm>
          <a:prstGeom prst="rect">
            <a:avLst/>
          </a:prstGeom>
          <a:ln w="0">
            <a:noFill/>
          </a:ln>
        </p:spPr>
      </p:pic>
      <p:sp>
        <p:nvSpPr>
          <p:cNvPr id="120" name=""/>
          <p:cNvSpPr/>
          <p:nvPr/>
        </p:nvSpPr>
        <p:spPr>
          <a:xfrm>
            <a:off x="474480" y="3451680"/>
            <a:ext cx="11638440" cy="3011760"/>
          </a:xfrm>
          <a:prstGeom prst="rect">
            <a:avLst/>
          </a:prstGeom>
          <a:noFill/>
          <a:ln w="0">
            <a:noFill/>
          </a:ln>
        </p:spPr>
        <p:style>
          <a:lnRef idx="0"/>
          <a:fillRef idx="0"/>
          <a:effectRef idx="0"/>
          <a:fontRef idx="minor"/>
        </p:style>
        <p:txBody>
          <a:bodyPr lIns="90000" rIns="90000" tIns="45000" bIns="45000" anchor="t">
            <a:noAutofit/>
          </a:bodyPr>
          <a:p>
            <a:pPr>
              <a:lnSpc>
                <a:spcPct val="115000"/>
              </a:lnSpc>
              <a:spcBef>
                <a:spcPts val="1191"/>
              </a:spcBef>
              <a:spcAft>
                <a:spcPts val="992"/>
              </a:spcAft>
            </a:pPr>
            <a:r>
              <a:rPr b="0" lang="en-US" sz="1800" spc="-1" strike="noStrike">
                <a:solidFill>
                  <a:srgbClr val="000000"/>
                </a:solidFill>
                <a:latin typeface="Arial"/>
                <a:ea typeface="DejaVu Sans"/>
              </a:rPr>
              <a:t>There are two main types of </a:t>
            </a:r>
            <a:r>
              <a:rPr b="1" lang="en-US" sz="1800" spc="-1" strike="noStrike">
                <a:solidFill>
                  <a:srgbClr val="000000"/>
                </a:solidFill>
                <a:latin typeface="Arial"/>
                <a:ea typeface="DejaVu Sans"/>
              </a:rPr>
              <a:t>Collider</a:t>
            </a:r>
            <a:r>
              <a:rPr b="0" lang="en-US" sz="1800" spc="-1" strike="noStrike">
                <a:solidFill>
                  <a:srgbClr val="000000"/>
                </a:solidFill>
                <a:latin typeface="Arial"/>
                <a:ea typeface="DejaVu Sans"/>
              </a:rPr>
              <a:t> in Unity—</a:t>
            </a:r>
            <a:r>
              <a:rPr b="1" lang="en-US" sz="1800" spc="-1" strike="noStrike">
                <a:solidFill>
                  <a:srgbClr val="000000"/>
                </a:solidFill>
                <a:latin typeface="Arial"/>
                <a:ea typeface="DejaVu Sans"/>
              </a:rPr>
              <a:t>Primitives</a:t>
            </a:r>
            <a:r>
              <a:rPr b="0" lang="en-US" sz="1800" spc="-1" strike="noStrike">
                <a:solidFill>
                  <a:srgbClr val="000000"/>
                </a:solidFill>
                <a:latin typeface="Arial"/>
                <a:ea typeface="DejaVu Sans"/>
              </a:rPr>
              <a:t> and </a:t>
            </a:r>
            <a:r>
              <a:rPr b="1" lang="en-US" sz="1800" spc="-1" strike="noStrike">
                <a:solidFill>
                  <a:srgbClr val="000000"/>
                </a:solidFill>
                <a:latin typeface="Arial"/>
                <a:ea typeface="DejaVu Sans"/>
              </a:rPr>
              <a:t>Meshes</a:t>
            </a:r>
            <a:endParaRPr b="0" lang="en-US" sz="1800" spc="-1" strike="noStrike">
              <a:solidFill>
                <a:srgbClr val="000000"/>
              </a:solidFill>
              <a:latin typeface="Arial"/>
            </a:endParaRPr>
          </a:p>
          <a:p>
            <a:pPr marL="360000">
              <a:lnSpc>
                <a:spcPct val="115000"/>
              </a:lnSpc>
            </a:pPr>
            <a:r>
              <a:rPr b="1" lang="en-US" sz="1800" spc="-1" strike="noStrike">
                <a:solidFill>
                  <a:srgbClr val="141413"/>
                </a:solidFill>
                <a:latin typeface="Arial"/>
                <a:ea typeface="Times New Roman"/>
              </a:rPr>
              <a:t>Primitive shapes</a:t>
            </a:r>
            <a:r>
              <a:rPr b="0" lang="en-US" sz="1800" spc="-1" strike="noStrike">
                <a:solidFill>
                  <a:srgbClr val="141413"/>
                </a:solidFill>
                <a:latin typeface="Arial"/>
                <a:ea typeface="Times New Roman"/>
              </a:rPr>
              <a:t> in 3D terms are simple geometric objects such as </a:t>
            </a:r>
            <a:r>
              <a:rPr b="1" lang="en-US" sz="1800" spc="-1" strike="noStrike">
                <a:solidFill>
                  <a:srgbClr val="141413"/>
                </a:solidFill>
                <a:latin typeface="Arial"/>
                <a:ea typeface="Times New Roman"/>
              </a:rPr>
              <a:t>Boxes</a:t>
            </a:r>
            <a:r>
              <a:rPr b="0" lang="en-US" sz="1800" spc="-1" strike="noStrike">
                <a:solidFill>
                  <a:srgbClr val="141413"/>
                </a:solidFill>
                <a:latin typeface="Arial"/>
                <a:ea typeface="Times New Roman"/>
              </a:rPr>
              <a:t>, </a:t>
            </a:r>
            <a:r>
              <a:rPr b="1" lang="en-US" sz="1800" spc="-1" strike="noStrike">
                <a:solidFill>
                  <a:srgbClr val="141413"/>
                </a:solidFill>
                <a:latin typeface="Arial"/>
                <a:ea typeface="Times New Roman"/>
              </a:rPr>
              <a:t>Spheres</a:t>
            </a:r>
            <a:r>
              <a:rPr b="0" lang="en-US" sz="1800" spc="-1" strike="noStrike">
                <a:solidFill>
                  <a:srgbClr val="141413"/>
                </a:solidFill>
                <a:latin typeface="Arial"/>
                <a:ea typeface="Times New Roman"/>
              </a:rPr>
              <a:t>, and </a:t>
            </a:r>
            <a:r>
              <a:rPr b="1" lang="en-US" sz="1800" spc="-1" strike="noStrike">
                <a:solidFill>
                  <a:srgbClr val="141413"/>
                </a:solidFill>
                <a:latin typeface="Arial"/>
                <a:ea typeface="Times New Roman"/>
              </a:rPr>
              <a:t>Capsules</a:t>
            </a:r>
            <a:r>
              <a:rPr b="0" lang="en-US" sz="1800" spc="-1" strike="noStrike">
                <a:solidFill>
                  <a:srgbClr val="141413"/>
                </a:solidFill>
                <a:latin typeface="Arial"/>
                <a:ea typeface="Times New Roman"/>
              </a:rPr>
              <a:t>. Often, Primitive colliders are used because they are computationally cheaper or because there is no need for precision</a:t>
            </a:r>
            <a:endParaRPr b="0" lang="en-US" sz="1800" spc="-1" strike="noStrike">
              <a:solidFill>
                <a:srgbClr val="000000"/>
              </a:solidFill>
              <a:latin typeface="Arial"/>
            </a:endParaRPr>
          </a:p>
          <a:p>
            <a:pPr marL="360000">
              <a:lnSpc>
                <a:spcPct val="115000"/>
              </a:lnSpc>
            </a:pPr>
            <a:endParaRPr b="0" lang="en-US" sz="1800" spc="-1" strike="noStrike">
              <a:solidFill>
                <a:srgbClr val="000000"/>
              </a:solidFill>
              <a:latin typeface="Arial"/>
            </a:endParaRPr>
          </a:p>
          <a:p>
            <a:pPr marL="360000">
              <a:lnSpc>
                <a:spcPct val="115000"/>
              </a:lnSpc>
            </a:pPr>
            <a:r>
              <a:rPr b="0" lang="en-US" sz="1800" spc="-1" strike="noStrike">
                <a:solidFill>
                  <a:srgbClr val="000000"/>
                </a:solidFill>
                <a:latin typeface="Arial"/>
                <a:ea typeface="PingFang SC"/>
              </a:rPr>
              <a:t>A </a:t>
            </a:r>
            <a:r>
              <a:rPr b="1" lang="en-US" sz="1800" spc="-1" strike="noStrike">
                <a:solidFill>
                  <a:srgbClr val="000000"/>
                </a:solidFill>
                <a:latin typeface="Arial"/>
                <a:ea typeface="PingFang SC"/>
              </a:rPr>
              <a:t>Mesh collider</a:t>
            </a:r>
            <a:r>
              <a:rPr b="0" lang="en-US" sz="1800" spc="-1" strike="noStrike">
                <a:solidFill>
                  <a:srgbClr val="000000"/>
                </a:solidFill>
                <a:latin typeface="Arial"/>
                <a:ea typeface="PingFang SC"/>
              </a:rPr>
              <a:t> is more expensive as it can be based upon the shape of the 3D mesh it is applied to; therefore, the more complex the mesh, the more detailed and precise the collider will be, and more computationally expensive it will become</a:t>
            </a:r>
            <a:endParaRPr b="0" lang="en-US" sz="1800" spc="-1" strike="noStrike">
              <a:solidFill>
                <a:srgbClr val="000000"/>
              </a:solidFill>
              <a:latin typeface="Arial"/>
            </a:endParaRPr>
          </a:p>
          <a:p>
            <a:pPr marL="360000">
              <a:lnSpc>
                <a:spcPct val="115000"/>
              </a:lnSpc>
              <a:spcBef>
                <a:spcPts val="1191"/>
              </a:spcBef>
              <a:spcAft>
                <a:spcPts val="992"/>
              </a:spcAft>
            </a:pPr>
            <a:endParaRPr b="0" lang="en-US" sz="1800" spc="-1" strike="noStrike">
              <a:solidFill>
                <a:srgbClr val="000000"/>
              </a:solidFill>
              <a:latin typeface="Arial"/>
            </a:endParaRPr>
          </a:p>
        </p:txBody>
      </p:sp>
      <p:sp>
        <p:nvSpPr>
          <p:cNvPr id="121" name=""/>
          <p:cNvSpPr/>
          <p:nvPr/>
        </p:nvSpPr>
        <p:spPr>
          <a:xfrm>
            <a:off x="7772400" y="6498360"/>
            <a:ext cx="4354560" cy="3186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10: Goldstone Will, Unity 3.x game development essentials, 2011</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3C2F2503-B390-4E57-8F5B-E565FEEBE5EC}"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6"/>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Attaching Colliders to Game Objects</a:t>
            </a:r>
            <a:endParaRPr b="0" lang="en-US" sz="4000" spc="-1" strike="noStrike">
              <a:solidFill>
                <a:srgbClr val="000000"/>
              </a:solidFill>
              <a:latin typeface="Arial"/>
            </a:endParaRPr>
          </a:p>
        </p:txBody>
      </p:sp>
      <p:sp>
        <p:nvSpPr>
          <p:cNvPr id="123" name=""/>
          <p:cNvSpPr/>
          <p:nvPr/>
        </p:nvSpPr>
        <p:spPr>
          <a:xfrm>
            <a:off x="457200" y="1600200"/>
            <a:ext cx="10970280" cy="104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pc="-1" strike="noStrike">
                <a:solidFill>
                  <a:srgbClr val="000000"/>
                </a:solidFill>
                <a:latin typeface="Arial"/>
                <a:ea typeface="DejaVu Sans"/>
              </a:rPr>
              <a:t>Select GameObjet in Hierachi, add a collider to object by clicking Component &gt; Physics and then choosing the collider shape you want from the menu </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p:txBody>
      </p:sp>
      <p:pic>
        <p:nvPicPr>
          <p:cNvPr id="124" name="" descr=""/>
          <p:cNvPicPr/>
          <p:nvPr/>
        </p:nvPicPr>
        <p:blipFill>
          <a:blip r:embed="rId1"/>
          <a:stretch/>
        </p:blipFill>
        <p:spPr>
          <a:xfrm>
            <a:off x="228600" y="2286000"/>
            <a:ext cx="2432160" cy="3426480"/>
          </a:xfrm>
          <a:prstGeom prst="rect">
            <a:avLst/>
          </a:prstGeom>
          <a:ln w="0">
            <a:noFill/>
          </a:ln>
        </p:spPr>
      </p:pic>
      <p:pic>
        <p:nvPicPr>
          <p:cNvPr id="125" name="" descr=""/>
          <p:cNvPicPr/>
          <p:nvPr/>
        </p:nvPicPr>
        <p:blipFill>
          <a:blip r:embed="rId2"/>
          <a:stretch/>
        </p:blipFill>
        <p:spPr>
          <a:xfrm>
            <a:off x="2899800" y="2286000"/>
            <a:ext cx="2724840" cy="3426480"/>
          </a:xfrm>
          <a:prstGeom prst="rect">
            <a:avLst/>
          </a:prstGeom>
          <a:ln w="0">
            <a:noFill/>
          </a:ln>
        </p:spPr>
      </p:pic>
      <p:pic>
        <p:nvPicPr>
          <p:cNvPr id="126" name="" descr=""/>
          <p:cNvPicPr/>
          <p:nvPr/>
        </p:nvPicPr>
        <p:blipFill>
          <a:blip r:embed="rId3"/>
          <a:stretch/>
        </p:blipFill>
        <p:spPr>
          <a:xfrm>
            <a:off x="5743080" y="2286000"/>
            <a:ext cx="6425640" cy="2740680"/>
          </a:xfrm>
          <a:prstGeom prst="rect">
            <a:avLst/>
          </a:prstGeom>
          <a:ln w="0">
            <a:noFill/>
          </a:ln>
        </p:spPr>
      </p:pic>
      <p:sp>
        <p:nvSpPr>
          <p:cNvPr id="2" name="PlaceHolder 1"/>
          <p:cNvSpPr>
            <a:spLocks noGrp="1"/>
          </p:cNvSpPr>
          <p:nvPr>
            <p:ph type="sldNum" idx="1"/>
          </p:nvPr>
        </p:nvSpPr>
        <p:spPr/>
        <p:txBody>
          <a:bodyPr/>
          <a:p>
            <a:fld id="{D69B0621-7BFD-472A-BFDE-46D65927C1F8}"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7"/>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Collision Detection Basics</a:t>
            </a:r>
            <a:endParaRPr b="0" lang="en-US" sz="4000" spc="-1" strike="noStrike">
              <a:solidFill>
                <a:srgbClr val="000000"/>
              </a:solidFill>
              <a:latin typeface="Arial"/>
            </a:endParaRPr>
          </a:p>
        </p:txBody>
      </p:sp>
      <p:sp>
        <p:nvSpPr>
          <p:cNvPr id="128" name=""/>
          <p:cNvSpPr/>
          <p:nvPr/>
        </p:nvSpPr>
        <p:spPr>
          <a:xfrm>
            <a:off x="457200" y="1601280"/>
            <a:ext cx="11397960" cy="136800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Continuous collision detection (CCD) ensures that fast-moving bodies collide with objects instead of passing, or tunnelling, through those objects. Unity provides the following CCD methods:</a:t>
            </a:r>
            <a:endParaRPr b="0" lang="en-US" sz="1800" spc="-1" strike="noStrike">
              <a:solidFill>
                <a:srgbClr val="000000"/>
              </a:solidFill>
              <a:latin typeface="Arial"/>
            </a:endParaRPr>
          </a:p>
          <a:p>
            <a:pPr marL="360000" indent="-216000">
              <a:lnSpc>
                <a:spcPct val="115000"/>
              </a:lnSpc>
              <a:buClr>
                <a:srgbClr val="000000"/>
              </a:buClr>
              <a:buSzPct val="45000"/>
              <a:buFont typeface="Wingdings" charset="2"/>
              <a:buChar char=""/>
            </a:pPr>
            <a:r>
              <a:rPr b="1" lang="en-US" sz="1800" spc="-1" strike="noStrike">
                <a:solidFill>
                  <a:srgbClr val="000000"/>
                </a:solidFill>
                <a:latin typeface="Arial"/>
                <a:ea typeface="DejaVu Sans"/>
              </a:rPr>
              <a:t>Sweep-based CCD</a:t>
            </a:r>
            <a:endParaRPr b="0" lang="en-US" sz="1800" spc="-1" strike="noStrike">
              <a:solidFill>
                <a:srgbClr val="000000"/>
              </a:solidFill>
              <a:latin typeface="Arial"/>
            </a:endParaRPr>
          </a:p>
          <a:p>
            <a:pPr marL="360000" indent="-216000">
              <a:lnSpc>
                <a:spcPct val="115000"/>
              </a:lnSpc>
              <a:buClr>
                <a:srgbClr val="000000"/>
              </a:buClr>
              <a:buSzPct val="45000"/>
              <a:buFont typeface="Wingdings" charset="2"/>
              <a:buChar char=""/>
            </a:pPr>
            <a:r>
              <a:rPr b="1" lang="en-US" sz="1800" spc="-1" strike="noStrike">
                <a:solidFill>
                  <a:srgbClr val="000000"/>
                </a:solidFill>
                <a:latin typeface="Arial"/>
                <a:ea typeface="DejaVu Sans"/>
              </a:rPr>
              <a:t>Speculative CCD</a:t>
            </a:r>
            <a:endParaRPr b="0" lang="en-US" sz="1800" spc="-1" strike="noStrike">
              <a:solidFill>
                <a:srgbClr val="000000"/>
              </a:solidFill>
              <a:latin typeface="Arial"/>
            </a:endParaRPr>
          </a:p>
        </p:txBody>
      </p:sp>
      <p:pic>
        <p:nvPicPr>
          <p:cNvPr id="129" name="" descr=""/>
          <p:cNvPicPr/>
          <p:nvPr/>
        </p:nvPicPr>
        <p:blipFill>
          <a:blip r:embed="rId1"/>
          <a:stretch/>
        </p:blipFill>
        <p:spPr>
          <a:xfrm>
            <a:off x="8001000" y="2645640"/>
            <a:ext cx="3490560" cy="3066840"/>
          </a:xfrm>
          <a:prstGeom prst="rect">
            <a:avLst/>
          </a:prstGeom>
          <a:ln w="0">
            <a:noFill/>
          </a:ln>
        </p:spPr>
      </p:pic>
      <p:sp>
        <p:nvSpPr>
          <p:cNvPr id="130" name=""/>
          <p:cNvSpPr/>
          <p:nvPr/>
        </p:nvSpPr>
        <p:spPr>
          <a:xfrm>
            <a:off x="435240" y="3200400"/>
            <a:ext cx="7334640" cy="1623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To use </a:t>
            </a:r>
            <a:r>
              <a:rPr b="1" lang="en-US" sz="1800" spc="-1" strike="noStrike">
                <a:solidFill>
                  <a:srgbClr val="000000"/>
                </a:solidFill>
                <a:latin typeface="Arial"/>
                <a:ea typeface="DejaVu Sans"/>
              </a:rPr>
              <a:t>sweep-based CCD</a:t>
            </a:r>
            <a:r>
              <a:rPr b="0" lang="en-US" sz="1800" spc="-1" strike="noStrike">
                <a:solidFill>
                  <a:srgbClr val="000000"/>
                </a:solidFill>
                <a:latin typeface="Arial"/>
                <a:ea typeface="DejaVu Sans"/>
              </a:rPr>
              <a:t>, select a RigidBody in the Inspector window and set Collision Detection to </a:t>
            </a:r>
            <a:r>
              <a:rPr b="1" lang="en-US" sz="1800" spc="-1" strike="noStrike">
                <a:solidFill>
                  <a:srgbClr val="000000"/>
                </a:solidFill>
                <a:latin typeface="Arial"/>
                <a:ea typeface="DejaVu Sans"/>
              </a:rPr>
              <a:t>Continuous</a:t>
            </a:r>
            <a:r>
              <a:rPr b="0" lang="en-US" sz="1800" spc="-1" strike="noStrike">
                <a:solidFill>
                  <a:srgbClr val="000000"/>
                </a:solidFill>
                <a:latin typeface="Arial"/>
                <a:ea typeface="DejaVu Sans"/>
              </a:rPr>
              <a:t> or </a:t>
            </a:r>
            <a:r>
              <a:rPr b="1" lang="en-US" sz="1800" spc="-1" strike="noStrike">
                <a:solidFill>
                  <a:srgbClr val="000000"/>
                </a:solidFill>
                <a:latin typeface="Arial"/>
                <a:ea typeface="DejaVu Sans"/>
              </a:rPr>
              <a:t>Continuous Dynamic</a:t>
            </a:r>
            <a:r>
              <a:rPr b="0" lang="en-US" sz="1800" spc="-1" strike="noStrike">
                <a:solidFill>
                  <a:srgbClr val="000000"/>
                </a:solidFill>
                <a:latin typeface="Arial"/>
                <a:ea typeface="DejaVu Sans"/>
              </a:rPr>
              <a:t>.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For </a:t>
            </a:r>
            <a:r>
              <a:rPr b="1" lang="en-US" sz="1800" spc="-1" strike="noStrike">
                <a:solidFill>
                  <a:srgbClr val="000000"/>
                </a:solidFill>
                <a:latin typeface="Arial"/>
                <a:ea typeface="DejaVu Sans"/>
              </a:rPr>
              <a:t>speculative CCD</a:t>
            </a:r>
            <a:r>
              <a:rPr b="0" lang="en-US" sz="1800" spc="-1" strike="noStrike">
                <a:solidFill>
                  <a:srgbClr val="000000"/>
                </a:solidFill>
                <a:latin typeface="Arial"/>
                <a:ea typeface="DejaVu Sans"/>
              </a:rPr>
              <a:t>, set Collision Detection to </a:t>
            </a:r>
            <a:r>
              <a:rPr b="1" lang="en-US" sz="1800" spc="-1" strike="noStrike">
                <a:solidFill>
                  <a:srgbClr val="000000"/>
                </a:solidFill>
                <a:latin typeface="Arial"/>
                <a:ea typeface="DejaVu Sans"/>
              </a:rPr>
              <a:t>Continuous Speculative</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FD9FC5B0-7775-45FD-9956-0B5CC891A5E0}"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8"/>
          <p:cNvSpPr/>
          <p:nvPr/>
        </p:nvSpPr>
        <p:spPr>
          <a:xfrm>
            <a:off x="228960" y="681480"/>
            <a:ext cx="11812320" cy="7034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Physics Materials</a:t>
            </a:r>
            <a:endParaRPr b="0" lang="en-US" sz="4000" spc="-1" strike="noStrike">
              <a:solidFill>
                <a:srgbClr val="000000"/>
              </a:solidFill>
              <a:latin typeface="Arial"/>
            </a:endParaRPr>
          </a:p>
        </p:txBody>
      </p:sp>
      <p:sp>
        <p:nvSpPr>
          <p:cNvPr id="132" name=""/>
          <p:cNvSpPr/>
          <p:nvPr/>
        </p:nvSpPr>
        <p:spPr>
          <a:xfrm>
            <a:off x="228960" y="1427400"/>
            <a:ext cx="11427120" cy="123912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material</a:t>
            </a:r>
            <a:r>
              <a:rPr b="0" lang="en-US" sz="1800" spc="-1" strike="noStrike">
                <a:solidFill>
                  <a:srgbClr val="000000"/>
                </a:solidFill>
                <a:latin typeface="Arial"/>
                <a:ea typeface="DejaVu Sans"/>
              </a:rPr>
              <a:t> is a packet of information that defines the </a:t>
            </a:r>
            <a:r>
              <a:rPr b="1" lang="en-US" sz="1800" spc="-1" strike="noStrike">
                <a:solidFill>
                  <a:srgbClr val="000000"/>
                </a:solidFill>
                <a:latin typeface="Arial"/>
                <a:ea typeface="DejaVu Sans"/>
              </a:rPr>
              <a:t>surface properties</a:t>
            </a:r>
            <a:r>
              <a:rPr b="0" lang="en-US" sz="1800" spc="-1" strike="noStrike">
                <a:solidFill>
                  <a:srgbClr val="000000"/>
                </a:solidFill>
                <a:latin typeface="Arial"/>
                <a:ea typeface="DejaVu Sans"/>
              </a:rPr>
              <a:t> (color, shininess, and so forth) of any object that it’s attached to. Defining surface properties separately enables multiple objects to share a material (all the castle walls, for example).</a:t>
            </a:r>
            <a:endParaRPr b="0" lang="en-US" sz="1800" spc="-1" strike="noStrike">
              <a:solidFill>
                <a:srgbClr val="000000"/>
              </a:solidFill>
              <a:latin typeface="Arial"/>
            </a:endParaRPr>
          </a:p>
        </p:txBody>
      </p:sp>
      <p:pic>
        <p:nvPicPr>
          <p:cNvPr id="133" name="" descr=""/>
          <p:cNvPicPr/>
          <p:nvPr/>
        </p:nvPicPr>
        <p:blipFill>
          <a:blip r:embed="rId1"/>
          <a:stretch/>
        </p:blipFill>
        <p:spPr>
          <a:xfrm>
            <a:off x="1737360" y="2739240"/>
            <a:ext cx="3976920" cy="3961440"/>
          </a:xfrm>
          <a:prstGeom prst="rect">
            <a:avLst/>
          </a:prstGeom>
          <a:ln w="0">
            <a:noFill/>
          </a:ln>
        </p:spPr>
      </p:pic>
      <p:sp>
        <p:nvSpPr>
          <p:cNvPr id="134" name=""/>
          <p:cNvSpPr/>
          <p:nvPr/>
        </p:nvSpPr>
        <p:spPr>
          <a:xfrm>
            <a:off x="3706200" y="5895000"/>
            <a:ext cx="2056680" cy="45648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pic>
        <p:nvPicPr>
          <p:cNvPr id="135" name="" descr=""/>
          <p:cNvPicPr/>
          <p:nvPr/>
        </p:nvPicPr>
        <p:blipFill>
          <a:blip r:embed="rId2"/>
          <a:stretch/>
        </p:blipFill>
        <p:spPr>
          <a:xfrm>
            <a:off x="7772400" y="3429000"/>
            <a:ext cx="3402360" cy="2462760"/>
          </a:xfrm>
          <a:prstGeom prst="rect">
            <a:avLst/>
          </a:prstGeom>
          <a:ln w="0">
            <a:noFill/>
          </a:ln>
        </p:spPr>
      </p:pic>
      <p:sp>
        <p:nvSpPr>
          <p:cNvPr id="2" name="PlaceHolder 1"/>
          <p:cNvSpPr>
            <a:spLocks noGrp="1"/>
          </p:cNvSpPr>
          <p:nvPr>
            <p:ph type="sldNum" idx="1"/>
          </p:nvPr>
        </p:nvSpPr>
        <p:spPr/>
        <p:txBody>
          <a:bodyPr/>
          <a:p>
            <a:fld id="{E8A08099-1046-42B6-8503-3AC2D9C6C59E}"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1875</TotalTime>
  <Application>LibreOffice/7.5.1.2$MacOSX_X86_64 LibreOffice_project/fcbaee479e84c6cd81291587d2ee68cba099e129</Application>
  <AppVersion>15.0000</AppVersion>
  <Words>558</Words>
  <Paragraphs>133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2023-12-04T12:54:16Z</dcterms:created>
  <dc:creator>Trí Phạm Thanh</dc:creator>
  <dc:description/>
  <dc:language>en-US</dc:language>
  <cp:lastModifiedBy>Trí Phạm Thanh</cp:lastModifiedBy>
  <dcterms:modified xsi:type="dcterms:W3CDTF">2023-12-21T09:30:46Z</dcterms:modified>
  <cp:revision>86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partment">
    <vt:lpwstr>FE FPTU HCM</vt:lpwstr>
  </property>
  <property fmtid="{D5CDD505-2E9C-101B-9397-08002B2CF9AE}" pid="3" name="PresentationFormat">
    <vt:lpwstr>Widescreen</vt:lpwstr>
  </property>
  <property fmtid="{D5CDD505-2E9C-101B-9397-08002B2CF9AE}" pid="4" name="Slides">
    <vt:r8>27</vt:r8>
  </property>
</Properties>
</file>